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24"/>
  </p:notesMasterIdLst>
  <p:sldIdLst>
    <p:sldId id="258" r:id="rId2"/>
    <p:sldId id="257" r:id="rId3"/>
    <p:sldId id="265" r:id="rId4"/>
    <p:sldId id="267" r:id="rId5"/>
    <p:sldId id="268" r:id="rId6"/>
    <p:sldId id="281" r:id="rId7"/>
    <p:sldId id="273" r:id="rId8"/>
    <p:sldId id="272" r:id="rId9"/>
    <p:sldId id="274" r:id="rId10"/>
    <p:sldId id="283" r:id="rId11"/>
    <p:sldId id="282" r:id="rId12"/>
    <p:sldId id="279" r:id="rId13"/>
    <p:sldId id="280" r:id="rId14"/>
    <p:sldId id="271" r:id="rId15"/>
    <p:sldId id="275" r:id="rId16"/>
    <p:sldId id="270" r:id="rId17"/>
    <p:sldId id="269" r:id="rId18"/>
    <p:sldId id="276" r:id="rId19"/>
    <p:sldId id="277" r:id="rId20"/>
    <p:sldId id="278" r:id="rId21"/>
    <p:sldId id="260" r:id="rId22"/>
    <p:sldId id="26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1">
          <p15:clr>
            <a:srgbClr val="A4A3A4"/>
          </p15:clr>
        </p15:guide>
        <p15:guide id="2" orient="horz" pos="4175">
          <p15:clr>
            <a:srgbClr val="A4A3A4"/>
          </p15:clr>
        </p15:guide>
        <p15:guide id="3" orient="horz" pos="311">
          <p15:clr>
            <a:srgbClr val="A4A3A4"/>
          </p15:clr>
        </p15:guide>
        <p15:guide id="4" pos="5503">
          <p15:clr>
            <a:srgbClr val="A4A3A4"/>
          </p15:clr>
        </p15:guide>
        <p15:guide id="5" pos="317">
          <p15:clr>
            <a:srgbClr val="A4A3A4"/>
          </p15:clr>
        </p15:guide>
        <p15:guide id="6" pos="151">
          <p15:clr>
            <a:srgbClr val="A4A3A4"/>
          </p15:clr>
        </p15:guide>
        <p15:guide id="7" pos="558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CA"/>
    <a:srgbClr val="E6E6E6"/>
    <a:srgbClr val="77B300"/>
    <a:srgbClr val="0B1F8F"/>
    <a:srgbClr val="A12B2F"/>
    <a:srgbClr val="007836"/>
    <a:srgbClr val="ECAA00"/>
    <a:srgbClr val="76777B"/>
    <a:srgbClr val="00609C"/>
    <a:srgbClr val="ECAC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8" autoAdjust="0"/>
    <p:restoredTop sz="70961" autoAdjust="0"/>
  </p:normalViewPr>
  <p:slideViewPr>
    <p:cSldViewPr snapToGrid="0" showGuides="1">
      <p:cViewPr varScale="1">
        <p:scale>
          <a:sx n="93" d="100"/>
          <a:sy n="93" d="100"/>
        </p:scale>
        <p:origin x="1542" y="84"/>
      </p:cViewPr>
      <p:guideLst>
        <p:guide orient="horz" pos="671"/>
        <p:guide orient="horz" pos="4175"/>
        <p:guide orient="horz" pos="311"/>
        <p:guide pos="5503"/>
        <p:guide pos="317"/>
        <p:guide pos="151"/>
        <p:guide pos="5581"/>
      </p:guideLst>
    </p:cSldViewPr>
  </p:slideViewPr>
  <p:notesTextViewPr>
    <p:cViewPr>
      <p:scale>
        <a:sx n="100" d="100"/>
        <a:sy n="100" d="100"/>
      </p:scale>
      <p:origin x="0" y="0"/>
    </p:cViewPr>
  </p:notesTextViewPr>
  <p:sorterViewPr>
    <p:cViewPr>
      <p:scale>
        <a:sx n="142" d="100"/>
        <a:sy n="14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7/26/2017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AA7A1A-8011-3A42-91B8-EE1BD44E4455}" type="slidenum">
              <a:rPr lang="en-US" smtClean="0"/>
              <a:t>2</a:t>
            </a:fld>
            <a:endParaRPr lang="en-US"/>
          </a:p>
        </p:txBody>
      </p:sp>
    </p:spTree>
    <p:extLst>
      <p:ext uri="{BB962C8B-B14F-4D97-AF65-F5344CB8AC3E}">
        <p14:creationId xmlns:p14="http://schemas.microsoft.com/office/powerpoint/2010/main" val="185421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Dozens of models have been created that simulate different things separately. Traffic flow, intersection control, demand generation, operations. However all these things depend greatly on one another so they must be integrated into a single model in order to establish a practical simulation</a:t>
            </a:r>
            <a:r>
              <a:rPr lang="en-US" sz="1200" kern="1200" dirty="0" smtClean="0">
                <a:solidFill>
                  <a:schemeClr val="tx1"/>
                </a:solidFill>
                <a:effectLst/>
                <a:latin typeface="+mn-lt"/>
                <a:ea typeface="+mn-ea"/>
                <a:cs typeface="+mn-cs"/>
              </a:rPr>
              <a:t>. Need to be modeled in an integrated manner.</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don’t know what the future of transportation will bring, so the model was created with the ability to integrate additional information that may play a role in the future of transportation.  </a:t>
            </a:r>
          </a:p>
          <a:p>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Scenario manager: set of tools used to define, execute in parallel, &amp; analyze traffic simulation scenarios in terms of conditions such as weather, demand, incidents, and so on. The scenario manager is where I will adjust the model to simulate different telecommuting policies.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Evaluate possible future changes to transportation system, specifically ITS. </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my case, evaluating future impact of telecommuting on traffic as well as building emissions by integrating Ralph’s </a:t>
            </a:r>
            <a:r>
              <a:rPr lang="en-US" sz="1200" kern="1200" dirty="0" err="1" smtClean="0">
                <a:solidFill>
                  <a:schemeClr val="tx1"/>
                </a:solidFill>
                <a:effectLst/>
                <a:latin typeface="+mn-lt"/>
                <a:ea typeface="+mn-ea"/>
                <a:cs typeface="+mn-cs"/>
              </a:rPr>
              <a:t>ISOmodel</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Computation of MOEs (measures of effectiveness) for cost/benefit analysis. This way we can determine if the policy is worth implementing. Transportation improvement processes. </a:t>
            </a:r>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12</a:t>
            </a:fld>
            <a:endParaRPr lang="en-US"/>
          </a:p>
        </p:txBody>
      </p:sp>
    </p:spTree>
    <p:extLst>
      <p:ext uri="{BB962C8B-B14F-4D97-AF65-F5344CB8AC3E}">
        <p14:creationId xmlns:p14="http://schemas.microsoft.com/office/powerpoint/2010/main" val="160740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Dozens of models have been created that simulate different things separately. Traffic flow, intersection control, demand generation, operations. However all these things depend greatly on one another so they must be integrated into a single model in order to establish a practical simulation</a:t>
            </a:r>
            <a:r>
              <a:rPr lang="en-US" sz="1200" kern="1200" dirty="0" smtClean="0">
                <a:solidFill>
                  <a:schemeClr val="tx1"/>
                </a:solidFill>
                <a:effectLst/>
                <a:latin typeface="+mn-lt"/>
                <a:ea typeface="+mn-ea"/>
                <a:cs typeface="+mn-cs"/>
              </a:rPr>
              <a:t>. Need to be modeled in an integrated manner.</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don’t know what the future of transportation will bring, so the model was created with the ability to integrate additional information that may play a role in the future of transportation.  </a:t>
            </a:r>
          </a:p>
          <a:p>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Scenario manager: set of tools used to define, execute in parallel, &amp; analyze traffic simulation scenarios in terms of conditions such as weather, demand, incidents, and so on. The scenario manager is where I will adjust the model to simulate different telecommuting policies.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Evaluate possible future changes to transportation system, specifically ITS. </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my case, evaluating future impact of telecommuting on traffic as well as building emissions by integrating Ralph’s </a:t>
            </a:r>
            <a:r>
              <a:rPr lang="en-US" sz="1200" kern="1200" dirty="0" err="1" smtClean="0">
                <a:solidFill>
                  <a:schemeClr val="tx1"/>
                </a:solidFill>
                <a:effectLst/>
                <a:latin typeface="+mn-lt"/>
                <a:ea typeface="+mn-ea"/>
                <a:cs typeface="+mn-cs"/>
              </a:rPr>
              <a:t>ISOmodel</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Computation of MOEs (measures of effectiveness) for cost/benefit analysis. This way we can determine if the policy is worth implementing. Transportation improvement processes. </a:t>
            </a:r>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13</a:t>
            </a:fld>
            <a:endParaRPr lang="en-US"/>
          </a:p>
        </p:txBody>
      </p:sp>
    </p:spTree>
    <p:extLst>
      <p:ext uri="{BB962C8B-B14F-4D97-AF65-F5344CB8AC3E}">
        <p14:creationId xmlns:p14="http://schemas.microsoft.com/office/powerpoint/2010/main" val="397984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14</a:t>
            </a:fld>
            <a:endParaRPr lang="en-US"/>
          </a:p>
        </p:txBody>
      </p:sp>
    </p:spTree>
    <p:extLst>
      <p:ext uri="{BB962C8B-B14F-4D97-AF65-F5344CB8AC3E}">
        <p14:creationId xmlns:p14="http://schemas.microsoft.com/office/powerpoint/2010/main" val="36129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AA7A1A-8011-3A42-91B8-EE1BD44E4455}" type="slidenum">
              <a:rPr lang="en-US" smtClean="0"/>
              <a:t>15</a:t>
            </a:fld>
            <a:endParaRPr lang="en-US"/>
          </a:p>
        </p:txBody>
      </p:sp>
    </p:spTree>
    <p:extLst>
      <p:ext uri="{BB962C8B-B14F-4D97-AF65-F5344CB8AC3E}">
        <p14:creationId xmlns:p14="http://schemas.microsoft.com/office/powerpoint/2010/main" val="333603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16</a:t>
            </a:fld>
            <a:endParaRPr lang="en-US"/>
          </a:p>
        </p:txBody>
      </p:sp>
    </p:spTree>
    <p:extLst>
      <p:ext uri="{BB962C8B-B14F-4D97-AF65-F5344CB8AC3E}">
        <p14:creationId xmlns:p14="http://schemas.microsoft.com/office/powerpoint/2010/main" val="375749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Outputs from running POLARIS include Supply &amp; Demand. </a:t>
            </a:r>
            <a:r>
              <a:rPr lang="en-US" baseline="0" dirty="0" smtClean="0"/>
              <a:t> Supply is an input while demand contains the relevant output.  Probably over 30 tables with thousands of rows of data. POLARIS can do many things but we specifically only needed to know the locations of people and when they occupy those locations. The tables needed were as follows: from the supply database: location. Demand database: person, household, and most importantly trip table. </a:t>
            </a:r>
          </a:p>
          <a:p>
            <a:endParaRPr lang="en-US" baseline="0" dirty="0" smtClean="0"/>
          </a:p>
          <a:p>
            <a:r>
              <a:rPr lang="en-US" baseline="0" dirty="0" smtClean="0"/>
              <a:t>To start, a table had to be created based on each individuals location at the beginning of the simulation. An assumption that is made is that individuals are in their household at the initiation of the simulation. This is valid because the simulation begins with hour 0 (12 AM midnight).  Person table contains information about each individual. We take the individual and their household(id). Household table contains household(id) with location. Combine these two tables by grouping rows based on location, and counting the number of individuals with household ids connected to each location. Call this beginning location.</a:t>
            </a:r>
          </a:p>
          <a:p>
            <a:endParaRPr lang="en-US" baseline="0" dirty="0" smtClean="0"/>
          </a:p>
          <a:p>
            <a:endParaRPr lang="en-US" baseline="0" dirty="0" smtClean="0"/>
          </a:p>
          <a:p>
            <a:r>
              <a:rPr lang="en-US" baseline="0" dirty="0" smtClean="0"/>
              <a:t>Next this table had to be combined with the Location table in order to create a table containing </a:t>
            </a:r>
            <a:r>
              <a:rPr lang="en-US" baseline="0" dirty="0" err="1" smtClean="0"/>
              <a:t>containing</a:t>
            </a:r>
            <a:r>
              <a:rPr lang="en-US" baseline="0" dirty="0" smtClean="0"/>
              <a:t> all locations possible, and the number of occupants a each location. Any location not containing data from the household data show as NULL values. It was important to change NULL to 0 so that the values could later be manipulated. (If you try to add or subtract from NULL, you get NULL).</a:t>
            </a:r>
          </a:p>
          <a:p>
            <a:endParaRPr lang="en-US" baseline="0" dirty="0" smtClean="0"/>
          </a:p>
          <a:p>
            <a:endParaRPr lang="en-US" baseline="0" dirty="0" smtClean="0"/>
          </a:p>
          <a:p>
            <a:r>
              <a:rPr lang="en-US" baseline="0" dirty="0" smtClean="0"/>
              <a:t>Trip info includes start &amp; end (duration corresponds) as well as origin and destination. In order to count people leaving a location, we group the rows by origin (where they leave from) and in the instance demonstrated, the time can be constrained as to display departures for a given hour. Time is given in seconds so 3600 seconds = one hour. </a:t>
            </a:r>
          </a:p>
          <a:p>
            <a:endParaRPr lang="en-US" baseline="0" dirty="0" smtClean="0"/>
          </a:p>
          <a:p>
            <a:r>
              <a:rPr lang="en-US" baseline="0" dirty="0" smtClean="0"/>
              <a:t>To count people arriving at a location for a given, we adjust the query slightly. Now we need the destination, and for the trip to end within the first hour. The values in arrive_1 demonstrate the number of individuals arriving at the given location. </a:t>
            </a:r>
          </a:p>
          <a:p>
            <a:endParaRPr lang="en-US" baseline="0" dirty="0" smtClean="0"/>
          </a:p>
          <a:p>
            <a:r>
              <a:rPr lang="en-US" baseline="0" dirty="0" smtClean="0"/>
              <a:t>Different joins are utilized to combine table and then a new column is created titled occupants_1 which is created from adding people who arrived, subtracting people who left, from original occupancy. </a:t>
            </a:r>
          </a:p>
          <a:p>
            <a:endParaRPr lang="en-US" baseline="0" dirty="0" smtClean="0"/>
          </a:p>
          <a:p>
            <a:endParaRPr lang="en-US" baseline="0" dirty="0" smtClean="0"/>
          </a:p>
          <a:p>
            <a:r>
              <a:rPr lang="en-US" baseline="0" dirty="0" smtClean="0"/>
              <a:t>The departures and arrivals per hour can be calculated and merged into this table by repeating similar queries. </a:t>
            </a:r>
          </a:p>
        </p:txBody>
      </p:sp>
      <p:sp>
        <p:nvSpPr>
          <p:cNvPr id="4" name="Slide Number Placeholder 3"/>
          <p:cNvSpPr>
            <a:spLocks noGrp="1"/>
          </p:cNvSpPr>
          <p:nvPr>
            <p:ph type="sldNum" sz="quarter" idx="10"/>
          </p:nvPr>
        </p:nvSpPr>
        <p:spPr/>
        <p:txBody>
          <a:bodyPr/>
          <a:lstStyle/>
          <a:p>
            <a:fld id="{3EAA7A1A-8011-3A42-91B8-EE1BD44E4455}" type="slidenum">
              <a:rPr lang="en-US" smtClean="0"/>
              <a:t>17</a:t>
            </a:fld>
            <a:endParaRPr lang="en-US"/>
          </a:p>
        </p:txBody>
      </p:sp>
    </p:spTree>
    <p:extLst>
      <p:ext uri="{BB962C8B-B14F-4D97-AF65-F5344CB8AC3E}">
        <p14:creationId xmlns:p14="http://schemas.microsoft.com/office/powerpoint/2010/main" val="2198560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table displaying</a:t>
            </a:r>
            <a:r>
              <a:rPr lang="en-US" baseline="0" dirty="0" smtClean="0"/>
              <a:t> a general summary up until hour 11, including the departures and arrivals for just that hour. At this point I realized I figured out the proper pattern for querying and I was instructed to write a python code that could do this for me. (Yes querying was time consuming. I saved all code in word doc for easy copy pasting.)</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18</a:t>
            </a:fld>
            <a:endParaRPr lang="en-US"/>
          </a:p>
        </p:txBody>
      </p:sp>
    </p:spTree>
    <p:extLst>
      <p:ext uri="{BB962C8B-B14F-4D97-AF65-F5344CB8AC3E}">
        <p14:creationId xmlns:p14="http://schemas.microsoft.com/office/powerpoint/2010/main" val="249648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to coding. Worked with C++ for a few weeks in intro. Engineering class freshman year.</a:t>
            </a:r>
            <a:r>
              <a:rPr lang="en-US" baseline="0" dirty="0" smtClean="0"/>
              <a:t> My best friend became code academy. Tutorials with both SQL and Python were rather helpful in demonstrating capabilities. </a:t>
            </a:r>
          </a:p>
          <a:p>
            <a:endParaRPr lang="en-US" baseline="0" dirty="0" smtClean="0"/>
          </a:p>
          <a:p>
            <a:r>
              <a:rPr lang="en-US" dirty="0" smtClean="0"/>
              <a:t>First</a:t>
            </a:r>
            <a:r>
              <a:rPr lang="en-US" baseline="0" dirty="0" smtClean="0"/>
              <a:t> step in python is to import  pandas package with shortened name for ease of use. Import sqlite3 which is a C library that allows access to databases using a variant of the SQL query language. </a:t>
            </a:r>
          </a:p>
          <a:p>
            <a:endParaRPr lang="en-US" baseline="0" dirty="0" smtClean="0"/>
          </a:p>
          <a:p>
            <a:r>
              <a:rPr lang="en-US" baseline="0" dirty="0" smtClean="0"/>
              <a:t>Next two lines connect databases to program. (in the end this is the only thing that needs to be changed. Attach whatever database produced from POLARIS simulation). </a:t>
            </a:r>
          </a:p>
          <a:p>
            <a:endParaRPr lang="en-US" baseline="0" dirty="0" smtClean="0"/>
          </a:p>
          <a:p>
            <a:r>
              <a:rPr lang="en-US" baseline="0" dirty="0" smtClean="0"/>
              <a:t>Next several lines do the same as SQL queries but in a different language. Make a table with household/location, and with people/household. Combine to get peoples locations. </a:t>
            </a:r>
            <a:r>
              <a:rPr lang="en-US" baseline="0" dirty="0" err="1" smtClean="0"/>
              <a:t>Beginning_location</a:t>
            </a:r>
            <a:r>
              <a:rPr lang="en-US" baseline="0" dirty="0" smtClean="0"/>
              <a:t> created by merging all locations and peoples household locations. Order locations, then fill </a:t>
            </a:r>
            <a:r>
              <a:rPr lang="en-US" baseline="0" dirty="0" err="1" smtClean="0"/>
              <a:t>NaN</a:t>
            </a:r>
            <a:r>
              <a:rPr lang="en-US" baseline="0" dirty="0" smtClean="0"/>
              <a:t>(similar to null) to be zero.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19</a:t>
            </a:fld>
            <a:endParaRPr lang="en-US"/>
          </a:p>
        </p:txBody>
      </p:sp>
    </p:spTree>
    <p:extLst>
      <p:ext uri="{BB962C8B-B14F-4D97-AF65-F5344CB8AC3E}">
        <p14:creationId xmlns:p14="http://schemas.microsoft.com/office/powerpoint/2010/main" val="358819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merged beginning locations with departures, created occupants_1 from previous merge and arrivals. Filled in zeros. Updated occupants_1 to contain only the columns shown. Those are the relevant ones (also some duplicates from merging- again </a:t>
            </a:r>
            <a:r>
              <a:rPr lang="en-US" baseline="0" dirty="0" err="1" smtClean="0"/>
              <a:t>im</a:t>
            </a:r>
            <a:r>
              <a:rPr lang="en-US" baseline="0" dirty="0" smtClean="0"/>
              <a:t> not super proficient).  </a:t>
            </a:r>
          </a:p>
          <a:p>
            <a:endParaRPr lang="en-US" baseline="0" dirty="0" smtClean="0"/>
          </a:p>
          <a:p>
            <a:endParaRPr lang="en-US" baseline="0" dirty="0" smtClean="0"/>
          </a:p>
          <a:p>
            <a:r>
              <a:rPr lang="en-US" baseline="0" dirty="0" smtClean="0"/>
              <a:t>These five lines of code were repeated adjusting each time to combine the next hours data until 24 hours of data is created. Again, lots of repeat in code and I hope to spend my last week condensing that code. But the good thing is that this code can produce what we need just by connecting the appropriate databases. </a:t>
            </a:r>
          </a:p>
        </p:txBody>
      </p:sp>
      <p:sp>
        <p:nvSpPr>
          <p:cNvPr id="4" name="Slide Number Placeholder 3"/>
          <p:cNvSpPr>
            <a:spLocks noGrp="1"/>
          </p:cNvSpPr>
          <p:nvPr>
            <p:ph type="sldNum" sz="quarter" idx="10"/>
          </p:nvPr>
        </p:nvSpPr>
        <p:spPr/>
        <p:txBody>
          <a:bodyPr/>
          <a:lstStyle/>
          <a:p>
            <a:fld id="{3EAA7A1A-8011-3A42-91B8-EE1BD44E4455}" type="slidenum">
              <a:rPr lang="en-US" smtClean="0"/>
              <a:t>20</a:t>
            </a:fld>
            <a:endParaRPr lang="en-US"/>
          </a:p>
        </p:txBody>
      </p:sp>
    </p:spTree>
    <p:extLst>
      <p:ext uri="{BB962C8B-B14F-4D97-AF65-F5344CB8AC3E}">
        <p14:creationId xmlns:p14="http://schemas.microsoft.com/office/powerpoint/2010/main" val="136688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prominent issues of our time revolves around energy. </a:t>
            </a:r>
            <a:r>
              <a:rPr lang="en-US" baseline="0" dirty="0" smtClean="0"/>
              <a:t>At Argonne there </a:t>
            </a:r>
            <a:r>
              <a:rPr lang="en-US" baseline="0" dirty="0" smtClean="0"/>
              <a:t>is a </a:t>
            </a:r>
            <a:r>
              <a:rPr lang="en-US" baseline="0" dirty="0" smtClean="0"/>
              <a:t>vast </a:t>
            </a:r>
            <a:r>
              <a:rPr lang="en-US" baseline="0" dirty="0" smtClean="0"/>
              <a:t>amount of resources </a:t>
            </a:r>
            <a:r>
              <a:rPr lang="en-US" baseline="0" dirty="0" smtClean="0"/>
              <a:t>available to conduct research revolving around the generation and use of energy. This summer I was given the opportunity to work within the Energy Systems Division as a part of the CEEESA group. My supervisor is Ralph, who is the head of the “BEDTR Buildings” group. The work done by our group aids the Argonne vision. </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4</a:t>
            </a:fld>
            <a:endParaRPr lang="en-US"/>
          </a:p>
        </p:txBody>
      </p:sp>
    </p:spTree>
    <p:extLst>
      <p:ext uri="{BB962C8B-B14F-4D97-AF65-F5344CB8AC3E}">
        <p14:creationId xmlns:p14="http://schemas.microsoft.com/office/powerpoint/2010/main" val="14760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a:t>
            </a:r>
            <a:r>
              <a:rPr lang="en-US" baseline="0" dirty="0" smtClean="0"/>
              <a:t> to the “Environment and Energy Study Institute” the buildings and transport sectors </a:t>
            </a:r>
            <a:r>
              <a:rPr lang="en-US" baseline="0" dirty="0" smtClean="0"/>
              <a:t>accounted </a:t>
            </a:r>
            <a:r>
              <a:rPr lang="en-US" baseline="0" dirty="0" smtClean="0"/>
              <a:t>for </a:t>
            </a:r>
            <a:r>
              <a:rPr lang="en-US" baseline="0" dirty="0" smtClean="0"/>
              <a:t>73% </a:t>
            </a:r>
            <a:r>
              <a:rPr lang="en-US" baseline="0" dirty="0" smtClean="0"/>
              <a:t>of total CO2 emissions in the </a:t>
            </a:r>
            <a:r>
              <a:rPr lang="en-US" baseline="0" dirty="0" smtClean="0"/>
              <a:t>US in 2014.  </a:t>
            </a:r>
            <a:r>
              <a:rPr lang="en-US" baseline="0" dirty="0" smtClean="0"/>
              <a:t>Many studies have been conducted to analyze emissions from both sectors separately (obviously necessary due to huge impact on overall emissions) but not many have attempted an integrated analysis of the two </a:t>
            </a:r>
            <a:r>
              <a:rPr lang="en-US" baseline="0" dirty="0" smtClean="0"/>
              <a:t>sectors. </a:t>
            </a:r>
          </a:p>
          <a:p>
            <a:endParaRPr lang="en-US" baseline="0" dirty="0" smtClean="0"/>
          </a:p>
          <a:p>
            <a:endParaRPr lang="en-US" baseline="0" dirty="0" smtClean="0"/>
          </a:p>
          <a:p>
            <a:r>
              <a:rPr lang="en-US" baseline="0" dirty="0" smtClean="0"/>
              <a:t>The general case study I used this summer to begin to explore modeling emissions for these two sectors (for both the present and possible future effects based on predictive analysis) is telecommuting. Technology has developed to allow people to communicate and work anywhere at any given time. Examples just at Argonne:</a:t>
            </a:r>
          </a:p>
          <a:p>
            <a:pPr marL="628650" lvl="1" indent="-171450">
              <a:buFont typeface="Arial" panose="020B0604020202020204" pitchFamily="34" charset="0"/>
              <a:buChar char="•"/>
            </a:pPr>
            <a:r>
              <a:rPr lang="en-US" baseline="0" dirty="0" smtClean="0"/>
              <a:t>Blue jeans</a:t>
            </a:r>
          </a:p>
          <a:p>
            <a:pPr marL="628650" lvl="1" indent="-171450">
              <a:buFont typeface="Arial" panose="020B0604020202020204" pitchFamily="34" charset="0"/>
              <a:buChar char="•"/>
            </a:pPr>
            <a:r>
              <a:rPr lang="en-US" baseline="0" dirty="0" smtClean="0"/>
              <a:t>Box</a:t>
            </a:r>
          </a:p>
          <a:p>
            <a:pPr marL="628650" lvl="1" indent="-171450">
              <a:buFont typeface="Arial" panose="020B0604020202020204" pitchFamily="34" charset="0"/>
              <a:buChar char="•"/>
            </a:pPr>
            <a:r>
              <a:rPr lang="en-US" baseline="0" dirty="0" smtClean="0"/>
              <a:t>Remote access to computers. Unlimited access to email.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becoming increasingly evident that working in an office is not necessarily required to be a successful and productive employee. Telecommuting is attractive to employers because flexible work options increases productivity, decreases turnover, improve morale, cost effective (less turnover, less training) and obviously it’s green. Saves employees money and allows a better work/life balance. </a:t>
            </a:r>
            <a:r>
              <a:rPr lang="en-US" dirty="0" smtClean="0"/>
              <a:t>3.3 million full-time professionals (excluding volunteers and self-employed) consider their home as their primary place of work. </a:t>
            </a:r>
            <a:r>
              <a:rPr lang="en-US" baseline="0" dirty="0" smtClean="0"/>
              <a:t>The predominance of telecommuting will likely continue to increase. </a:t>
            </a:r>
          </a:p>
          <a:p>
            <a:endParaRPr lang="en-US" baseline="0" dirty="0" smtClean="0"/>
          </a:p>
          <a:p>
            <a:r>
              <a:rPr lang="en-US" baseline="0" dirty="0" smtClean="0"/>
              <a:t>It’s evident that telecommuting has the potential to greatly reduce emissions in the transport sector.  A large portion of transport is commuting. However the potential impacts to the buildings sector is not so certain. New standards and technology have pushed commercial buildings into being extremely energy efficient. Residential buildings are not nearly as efficient as commercial. With this disparity, and telecommuting causing more people to occupy residential buildings throughout the day, what will be the overall impact on emissions? This is the problem we sought to analyze.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178058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building energy use is studied, one of the most important influences are the occupants. Researchers use data to make estimates about occupancy of buildings but this involves a significant amount of guesswork. With this integrated study, occupancy can be determined directly from outputs of the transportation model so we can have much better estimates of how many people are in each building for each hour of the day. </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a:t>
            </a:fld>
            <a:endParaRPr lang="en-US"/>
          </a:p>
        </p:txBody>
      </p:sp>
    </p:spTree>
    <p:extLst>
      <p:ext uri="{BB962C8B-B14F-4D97-AF65-F5344CB8AC3E}">
        <p14:creationId xmlns:p14="http://schemas.microsoft.com/office/powerpoint/2010/main" val="274124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general case study I used this summer to begin to explore modeling emissions for these two sectors (for both the present and possible future effects based on predictive analysis) is telecommuting. Technology has developed to allow people to communicate and work anywhere at any given time. Examples just at Argonne:</a:t>
            </a:r>
          </a:p>
          <a:p>
            <a:pPr marL="628650" lvl="1" indent="-171450">
              <a:buFont typeface="Arial" panose="020B0604020202020204" pitchFamily="34" charset="0"/>
              <a:buChar char="•"/>
            </a:pPr>
            <a:r>
              <a:rPr lang="en-US" baseline="0" dirty="0" smtClean="0"/>
              <a:t>Blue jeans</a:t>
            </a:r>
          </a:p>
          <a:p>
            <a:pPr marL="628650" lvl="1" indent="-171450">
              <a:buFont typeface="Arial" panose="020B0604020202020204" pitchFamily="34" charset="0"/>
              <a:buChar char="•"/>
            </a:pPr>
            <a:r>
              <a:rPr lang="en-US" baseline="0" dirty="0" smtClean="0"/>
              <a:t>Box</a:t>
            </a:r>
          </a:p>
          <a:p>
            <a:pPr marL="628650" lvl="1" indent="-171450">
              <a:buFont typeface="Arial" panose="020B0604020202020204" pitchFamily="34" charset="0"/>
              <a:buChar char="•"/>
            </a:pPr>
            <a:r>
              <a:rPr lang="en-US" baseline="0" dirty="0" smtClean="0"/>
              <a:t>Remote access to computers. Unlimited access to email.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becoming increasingly evident that working in an office is not necessarily required to be a successful and productive employee. Telecommuting is attractive to employers because flexible work options increases productivity, decreases turnover, improve morale, cost effective (less turnover, less training) and obviously it’s green. Saves employees money and allows a better work/life balance. </a:t>
            </a:r>
            <a:r>
              <a:rPr lang="en-US" dirty="0" smtClean="0"/>
              <a:t>3.3 million full-time professionals (excluding volunteers and self-employed) consider their home as their primary place of work. </a:t>
            </a:r>
            <a:r>
              <a:rPr lang="en-US" baseline="0" dirty="0" smtClean="0"/>
              <a:t>The predominance of telecommuting will likely continue to increase. </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7</a:t>
            </a:fld>
            <a:endParaRPr lang="en-US"/>
          </a:p>
        </p:txBody>
      </p:sp>
    </p:spTree>
    <p:extLst>
      <p:ext uri="{BB962C8B-B14F-4D97-AF65-F5344CB8AC3E}">
        <p14:creationId xmlns:p14="http://schemas.microsoft.com/office/powerpoint/2010/main" val="257822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Planning and Operations Language for Agent-based Regional Integrated Simulation</a:t>
            </a:r>
          </a:p>
          <a:p>
            <a:endParaRPr lang="en-US" dirty="0" smtClean="0"/>
          </a:p>
          <a:p>
            <a:endParaRPr lang="en-US" dirty="0" smtClean="0"/>
          </a:p>
          <a:p>
            <a:endParaRPr lang="en-US" dirty="0" smtClean="0"/>
          </a:p>
          <a:p>
            <a:r>
              <a:rPr lang="en-US" dirty="0" smtClean="0"/>
              <a:t>Transportation </a:t>
            </a:r>
            <a:r>
              <a:rPr lang="en-US" dirty="0" smtClean="0"/>
              <a:t>Simulation tool which</a:t>
            </a:r>
            <a:r>
              <a:rPr lang="en-US" baseline="0" dirty="0" smtClean="0"/>
              <a:t> uses agent-based modeling to predict trips. </a:t>
            </a:r>
            <a:endParaRPr lang="en-US" baseline="0" dirty="0" smtClean="0"/>
          </a:p>
          <a:p>
            <a:endParaRPr lang="en-US" baseline="0" dirty="0" smtClean="0"/>
          </a:p>
          <a:p>
            <a:r>
              <a:rPr lang="en-US" dirty="0" smtClean="0"/>
              <a:t>The project team consists of two transportation engineers and 3 computational engineers. </a:t>
            </a:r>
          </a:p>
          <a:p>
            <a:endParaRPr lang="en-US" dirty="0" smtClean="0"/>
          </a:p>
          <a:p>
            <a:endParaRPr lang="en-US" dirty="0" smtClean="0"/>
          </a:p>
          <a:p>
            <a:r>
              <a:rPr lang="en-US" dirty="0" smtClean="0"/>
              <a:t> give developers tools which will ease their model development eﬀorts, however do not force them to be used. (scenario manager)</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8</a:t>
            </a:fld>
            <a:endParaRPr lang="en-US"/>
          </a:p>
        </p:txBody>
      </p:sp>
    </p:spTree>
    <p:extLst>
      <p:ext uri="{BB962C8B-B14F-4D97-AF65-F5344CB8AC3E}">
        <p14:creationId xmlns:p14="http://schemas.microsoft.com/office/powerpoint/2010/main" val="93197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video at about 3:50 and let play while I talk. Speak to the fact that this not what POLARIS looks like when I am using it. First explain agent based modeling and how the video shows highlighting of individual routes</a:t>
            </a:r>
          </a:p>
          <a:p>
            <a:endParaRPr lang="en-US" baseline="0" dirty="0" smtClean="0"/>
          </a:p>
          <a:p>
            <a:r>
              <a:rPr lang="en-US" baseline="0" dirty="0" smtClean="0"/>
              <a:t>POLARIS is a transportation systems modeling suite created by the TRACC department (Transportation Research and Analysis Computing Center) here at Argonne. POLARIS is Agent-Based meaning the simulation is modeled based on individual behaviors and decisions, as well dynamic route planning- so individuals may adjust their route or mode based on other individual choices. It can be seen in the video that individuals can be selected and their trips (+details about the trips) will be displayed. </a:t>
            </a:r>
          </a:p>
          <a:p>
            <a:endParaRPr lang="en-US" baseline="0" dirty="0" smtClean="0"/>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model was created based on a combination of census data and travel surveys. </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Dozens of models have been created that simulate different things separately.</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Traffic flow</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intersection control</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demand generation</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operations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However all these things depend greatly on one another so they must be integrated into a single model in order to establish a practical simulation.</a:t>
            </a:r>
            <a:endParaRPr lang="en-US" sz="16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We don’t know what the future of transportation will bring, so the model was created with the ability to integrate additional information that may play a role in the future of transportation.  </a:t>
            </a:r>
            <a:endParaRPr lang="en-US" sz="1600"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6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3EAA7A1A-8011-3A42-91B8-EE1BD44E4455}" type="slidenum">
              <a:rPr lang="en-US" smtClean="0"/>
              <a:t>9</a:t>
            </a:fld>
            <a:endParaRPr lang="en-US"/>
          </a:p>
        </p:txBody>
      </p:sp>
    </p:spTree>
    <p:extLst>
      <p:ext uri="{BB962C8B-B14F-4D97-AF65-F5344CB8AC3E}">
        <p14:creationId xmlns:p14="http://schemas.microsoft.com/office/powerpoint/2010/main" val="2184673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Dozens of models have been created that simulate different things separately. Traffic flow, intersection control, demand generation, operations. However all these things depend greatly on one another so they must be integrated into a single model in order to establish a practical simulation</a:t>
            </a:r>
            <a:r>
              <a:rPr lang="en-US" sz="1200" kern="1200" dirty="0" smtClean="0">
                <a:solidFill>
                  <a:schemeClr val="tx1"/>
                </a:solidFill>
                <a:effectLst/>
                <a:latin typeface="+mn-lt"/>
                <a:ea typeface="+mn-ea"/>
                <a:cs typeface="+mn-cs"/>
              </a:rPr>
              <a:t>. Need to be modeled in an integrated manner.</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don’t know what the future of transportation will bring, so the model was created with the ability to integrate additional information that may play a role in the future of transportation.  </a:t>
            </a:r>
          </a:p>
          <a:p>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Scenario manager: set of tools used to define, execute in parallel, &amp; analyze traffic simulation scenarios in terms of conditions such as weather, demand, incidents, and so on. The scenario manager is where I will adjust the model to simulate different telecommuting policies.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Evaluate possible future changes to transportation system, specifically ITS. </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my case, evaluating future impact of telecommuting on traffic as well as building emissions by integrating Ralph’s </a:t>
            </a:r>
            <a:r>
              <a:rPr lang="en-US" sz="1200" kern="1200" dirty="0" err="1" smtClean="0">
                <a:solidFill>
                  <a:schemeClr val="tx1"/>
                </a:solidFill>
                <a:effectLst/>
                <a:latin typeface="+mn-lt"/>
                <a:ea typeface="+mn-ea"/>
                <a:cs typeface="+mn-cs"/>
              </a:rPr>
              <a:t>ISOmodel</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Computation of MOEs (measures of effectiveness) for cost/benefit analysis. This way we can determine if the policy is worth implementing. Transportation improvement processes. </a:t>
            </a:r>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10</a:t>
            </a:fld>
            <a:endParaRPr lang="en-US"/>
          </a:p>
        </p:txBody>
      </p:sp>
    </p:spTree>
    <p:extLst>
      <p:ext uri="{BB962C8B-B14F-4D97-AF65-F5344CB8AC3E}">
        <p14:creationId xmlns:p14="http://schemas.microsoft.com/office/powerpoint/2010/main" val="172696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Dozens of models have been created that simulate different things separately. Traffic flow, intersection control, demand generation, operations. However all these things depend greatly on one another so they must be integrated into a single model in order to establish a practical simulation</a:t>
            </a:r>
            <a:r>
              <a:rPr lang="en-US" sz="1200" kern="1200" dirty="0" smtClean="0">
                <a:solidFill>
                  <a:schemeClr val="tx1"/>
                </a:solidFill>
                <a:effectLst/>
                <a:latin typeface="+mn-lt"/>
                <a:ea typeface="+mn-ea"/>
                <a:cs typeface="+mn-cs"/>
              </a:rPr>
              <a:t>. Need to be modeled in an integrated manner.</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don’t know what the future of transportation will bring, so the model was created with the ability to integrate additional information that may play a role in the future of transportation.  </a:t>
            </a:r>
          </a:p>
          <a:p>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Scenario manager: set of tools used to define, execute in parallel, &amp; analyze traffic simulation scenarios in terms of conditions such as weather, demand, incidents, and so on. The scenario manager is where I will adjust the model to simulate different telecommuting policies.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Evaluate possible future changes to transportation system, specifically ITS. </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my case, evaluating future impact of telecommuting on traffic as well as building emissions by integrating Ralph’s </a:t>
            </a:r>
            <a:r>
              <a:rPr lang="en-US" sz="1200" kern="1200" dirty="0" err="1" smtClean="0">
                <a:solidFill>
                  <a:schemeClr val="tx1"/>
                </a:solidFill>
                <a:effectLst/>
                <a:latin typeface="+mn-lt"/>
                <a:ea typeface="+mn-ea"/>
                <a:cs typeface="+mn-cs"/>
              </a:rPr>
              <a:t>ISOmodel</a:t>
            </a:r>
            <a:endParaRPr lang="en-US" sz="16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Computation of MOEs (measures of effectiveness) for cost/benefit analysis. This way we can determine if the policy is worth implementing. Transportation improvement processes. </a:t>
            </a:r>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11</a:t>
            </a:fld>
            <a:endParaRPr lang="en-US"/>
          </a:p>
        </p:txBody>
      </p:sp>
    </p:spTree>
    <p:extLst>
      <p:ext uri="{BB962C8B-B14F-4D97-AF65-F5344CB8AC3E}">
        <p14:creationId xmlns:p14="http://schemas.microsoft.com/office/powerpoint/2010/main" val="3931257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t="1" b="12658"/>
          <a:stretch/>
        </p:blipFill>
        <p:spPr>
          <a:xfrm>
            <a:off x="0" y="0"/>
            <a:ext cx="9144000" cy="5989834"/>
          </a:xfrm>
          <a:prstGeom prst="rect">
            <a:avLst/>
          </a:prstGeom>
        </p:spPr>
      </p:pic>
      <p:sp>
        <p:nvSpPr>
          <p:cNvPr id="3" name="Text Placeholder 2"/>
          <p:cNvSpPr>
            <a:spLocks noGrp="1"/>
          </p:cNvSpPr>
          <p:nvPr>
            <p:ph type="body" sz="quarter" idx="10" hasCustomPrompt="1"/>
          </p:nvPr>
        </p:nvSpPr>
        <p:spPr>
          <a:xfrm>
            <a:off x="1" y="-14246"/>
            <a:ext cx="9143999" cy="5999163"/>
          </a:xfrm>
          <a:noFill/>
        </p:spPr>
        <p:txBody>
          <a:bodyPr lIns="457200" tIns="0" bIns="457200" anchor="ctr"/>
          <a:lstStyle>
            <a:lvl1pPr marL="0" indent="0">
              <a:buNone/>
              <a:defRPr sz="2800" b="1" cap="none" baseline="0">
                <a:solidFill>
                  <a:schemeClr val="bg1"/>
                </a:solidFill>
              </a:defRPr>
            </a:lvl1pPr>
          </a:lstStyle>
          <a:p>
            <a:pPr lvl="0"/>
            <a:r>
              <a:rPr lang="en-US" dirty="0"/>
              <a:t>Type in section break title</a:t>
            </a:r>
          </a:p>
        </p:txBody>
      </p:sp>
      <p:pic>
        <p:nvPicPr>
          <p:cNvPr id="6" name="Picture 2" descr="C:\Users\amiesen\Desktop\anlrgbppt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0979" y="6156882"/>
            <a:ext cx="1546678" cy="5571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22528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711594"/>
            <a:ext cx="3790374"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5497444"/>
            <a:ext cx="384048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endParaRPr lang="en-US" dirty="0"/>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710816"/>
            <a:ext cx="3790374"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5496666"/>
            <a:ext cx="384048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85427"/>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3616113"/>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3616113"/>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697093"/>
            <a:ext cx="2361244"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697093"/>
            <a:ext cx="2361244"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3618612"/>
            <a:ext cx="2465584"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699592"/>
            <a:ext cx="2361244"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endParaRPr lang="en-US" dirty="0"/>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701473"/>
            <a:ext cx="224028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701473"/>
            <a:ext cx="224028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701473"/>
            <a:ext cx="224028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701473"/>
            <a:ext cx="224028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4706193"/>
            <a:ext cx="8434552" cy="175226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none"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endParaRPr lang="en-US" dirty="0"/>
          </a:p>
        </p:txBody>
      </p:sp>
      <p:sp>
        <p:nvSpPr>
          <p:cNvPr id="4" name="Text Placeholder 3"/>
          <p:cNvSpPr>
            <a:spLocks noGrp="1"/>
          </p:cNvSpPr>
          <p:nvPr>
            <p:ph type="body" sz="quarter" idx="18" hasCustomPrompt="1"/>
          </p:nvPr>
        </p:nvSpPr>
        <p:spPr>
          <a:xfrm>
            <a:off x="218128" y="3979061"/>
            <a:ext cx="2238469" cy="477837"/>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4"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3"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1" y="3979061"/>
            <a:ext cx="2238469"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0" y="1168748"/>
            <a:ext cx="8372901" cy="499715"/>
          </a:xfrm>
          <a:ln>
            <a:noFill/>
          </a:ln>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endParaRPr lang="en-US" dirty="0"/>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0" y="1168748"/>
            <a:ext cx="8372901" cy="276999"/>
          </a:xfrm>
          <a:ln>
            <a:noFill/>
          </a:ln>
        </p:spPr>
        <p:txBody>
          <a:bodyPr bIns="0">
            <a:norm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574666"/>
            <a:ext cx="3790374"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344342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18" name="Picture Placeholder 4"/>
          <p:cNvSpPr>
            <a:spLocks noGrp="1" noChangeAspect="1"/>
          </p:cNvSpPr>
          <p:nvPr>
            <p:ph type="pic" sz="quarter" idx="25" hasCustomPrompt="1"/>
          </p:nvPr>
        </p:nvSpPr>
        <p:spPr>
          <a:xfrm>
            <a:off x="4912432" y="1574666"/>
            <a:ext cx="3790374"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344342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0" name="Picture Placeholder 4"/>
          <p:cNvSpPr>
            <a:spLocks noGrp="1" noChangeAspect="1"/>
          </p:cNvSpPr>
          <p:nvPr>
            <p:ph type="pic" sz="quarter" idx="27" hasCustomPrompt="1"/>
          </p:nvPr>
        </p:nvSpPr>
        <p:spPr>
          <a:xfrm>
            <a:off x="487437" y="4025151"/>
            <a:ext cx="3790374"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5898516"/>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4" name="Picture Placeholder 4"/>
          <p:cNvSpPr>
            <a:spLocks noGrp="1" noChangeAspect="1"/>
          </p:cNvSpPr>
          <p:nvPr>
            <p:ph type="pic" sz="quarter" idx="29" hasCustomPrompt="1"/>
          </p:nvPr>
        </p:nvSpPr>
        <p:spPr>
          <a:xfrm>
            <a:off x="4912432" y="4025151"/>
            <a:ext cx="3790374"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5902307"/>
            <a:ext cx="384048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Arial Font</a:t>
            </a:r>
          </a:p>
        </p:txBody>
      </p:sp>
      <p:sp>
        <p:nvSpPr>
          <p:cNvPr id="3" name="Content Placeholder 2"/>
          <p:cNvSpPr>
            <a:spLocks noGrp="1"/>
          </p:cNvSpPr>
          <p:nvPr>
            <p:ph idx="1" hasCustomPrompt="1"/>
          </p:nvPr>
        </p:nvSpPr>
        <p:spPr>
          <a:xfrm>
            <a:off x="457200" y="1699606"/>
            <a:ext cx="8372901" cy="4029858"/>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85775" y="5925880"/>
            <a:ext cx="3711039" cy="425302"/>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11293"/>
            <a:ext cx="9144000" cy="6096000"/>
          </a:xfrm>
          <a:prstGeom prst="rect">
            <a:avLst/>
          </a:prstGeom>
        </p:spPr>
      </p:pic>
      <p:sp>
        <p:nvSpPr>
          <p:cNvPr id="9" name="Text Placeholder 2"/>
          <p:cNvSpPr>
            <a:spLocks noGrp="1"/>
          </p:cNvSpPr>
          <p:nvPr>
            <p:ph type="body" sz="quarter" idx="10" hasCustomPrompt="1"/>
          </p:nvPr>
        </p:nvSpPr>
        <p:spPr>
          <a:xfrm>
            <a:off x="0" y="-14246"/>
            <a:ext cx="9143999" cy="5999163"/>
          </a:xfrm>
          <a:noFill/>
        </p:spPr>
        <p:txBody>
          <a:bodyPr lIns="457200" tIns="0" bIns="457200" anchor="ctr"/>
          <a:lstStyle>
            <a:lvl1pPr marL="0" indent="0">
              <a:buNone/>
              <a:defRPr sz="2800" b="1" cap="none" baseline="0">
                <a:solidFill>
                  <a:schemeClr val="bg1"/>
                </a:solidFill>
              </a:defRPr>
            </a:lvl1pPr>
          </a:lstStyle>
          <a:p>
            <a:pPr lvl="0"/>
            <a:r>
              <a:rPr lang="en-US" dirty="0"/>
              <a:t>Type in closing statement</a:t>
            </a:r>
          </a:p>
        </p:txBody>
      </p:sp>
      <p:sp>
        <p:nvSpPr>
          <p:cNvPr id="6" name="TextBox 5"/>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pic>
        <p:nvPicPr>
          <p:cNvPr id="8" name="Picture 2" descr="C:\Users\amiesen\Desktop\anlrgbppt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0979" y="6156882"/>
            <a:ext cx="1546678" cy="5571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6724"/>
            <a:ext cx="9144000" cy="6864724"/>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74638"/>
            <a:ext cx="8372901" cy="806017"/>
          </a:xfrm>
        </p:spPr>
        <p:txBody>
          <a:bodyPr anchor="b"/>
          <a:lstStyle>
            <a:lvl1pPr>
              <a:defRPr b="1">
                <a:solidFill>
                  <a:schemeClr val="bg1"/>
                </a:solidFill>
              </a:defRPr>
            </a:lvl1pPr>
          </a:lstStyle>
          <a:p>
            <a:r>
              <a:rPr lang="en-US" dirty="0"/>
              <a:t>TITLE AND CONTENT SLIDE. </a:t>
            </a:r>
            <a:br>
              <a:rPr lang="en-US" dirty="0"/>
            </a:br>
            <a:r>
              <a:rPr lang="en-US" dirty="0"/>
              <a:t>Headline in all caps, Arial Font</a:t>
            </a:r>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Option A with DOE logo">
    <p:bg>
      <p:bgPr>
        <a:solidFill>
          <a:schemeClr val="bg1"/>
        </a:solidFill>
        <a:effectLst/>
      </p:bgPr>
    </p:bg>
    <p:spTree>
      <p:nvGrpSpPr>
        <p:cNvPr id="1" name=""/>
        <p:cNvGrpSpPr/>
        <p:nvPr/>
      </p:nvGrpSpPr>
      <p:grpSpPr>
        <a:xfrm>
          <a:off x="0" y="0"/>
          <a:ext cx="0" cy="0"/>
          <a:chOff x="0" y="0"/>
          <a:chExt cx="0" cy="0"/>
        </a:xfrm>
      </p:grpSpPr>
      <p:pic>
        <p:nvPicPr>
          <p:cNvPr id="20"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33021" y="627296"/>
            <a:ext cx="1859645" cy="66993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5" y="1689100"/>
            <a:ext cx="4280275" cy="2706624"/>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689100"/>
            <a:ext cx="4863724" cy="2706624"/>
          </a:xfrm>
          <a:solidFill>
            <a:srgbClr val="0082CA"/>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689100"/>
            <a:ext cx="239714" cy="2706624"/>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0" y="4582947"/>
            <a:ext cx="2692871" cy="393700"/>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0" y="4960384"/>
            <a:ext cx="2692871" cy="9144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1" y="4582947"/>
            <a:ext cx="2692871"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22" hasCustomPrompt="1"/>
          </p:nvPr>
        </p:nvSpPr>
        <p:spPr>
          <a:xfrm>
            <a:off x="3417371" y="4960384"/>
            <a:ext cx="2692871"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6" y="4582947"/>
            <a:ext cx="2692871"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5" name="Text Placeholder 45"/>
          <p:cNvSpPr>
            <a:spLocks noGrp="1"/>
          </p:cNvSpPr>
          <p:nvPr>
            <p:ph type="body" sz="quarter" idx="26" hasCustomPrompt="1"/>
          </p:nvPr>
        </p:nvSpPr>
        <p:spPr>
          <a:xfrm>
            <a:off x="6360196" y="4960384"/>
            <a:ext cx="2692871"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15" name="Text Placeholder 9"/>
          <p:cNvSpPr>
            <a:spLocks noGrp="1"/>
          </p:cNvSpPr>
          <p:nvPr>
            <p:ph type="body" sz="quarter" idx="27" hasCustomPrompt="1"/>
          </p:nvPr>
        </p:nvSpPr>
        <p:spPr>
          <a:xfrm>
            <a:off x="431799" y="730250"/>
            <a:ext cx="6188075" cy="393700"/>
          </a:xfrm>
        </p:spPr>
        <p:txBody>
          <a:bodyPr lIns="0" bIns="0" anchor="b">
            <a:normAutofit/>
          </a:bodyPr>
          <a:lstStyle>
            <a:lvl1pPr marL="0" indent="0">
              <a:buNone/>
              <a:defRPr sz="1800" b="1" cap="none" baseline="0">
                <a:solidFill>
                  <a:schemeClr val="tx1"/>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sp>
        <p:nvSpPr>
          <p:cNvPr id="17" name="TextBox 16"/>
          <p:cNvSpPr txBox="1"/>
          <p:nvPr userDrawn="1"/>
        </p:nvSpPr>
        <p:spPr>
          <a:xfrm>
            <a:off x="-1066539" y="-1241416"/>
            <a:ext cx="3876414"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57331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C with DOE logo">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0" y="4945565"/>
            <a:ext cx="2692871"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0" y="5323002"/>
            <a:ext cx="2692871" cy="74672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1" y="4945565"/>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1" y="5323002"/>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899574"/>
            <a:ext cx="8925874"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726366"/>
            <a:ext cx="8452904" cy="86288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6" y="4945565"/>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6" y="5323002"/>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4589246"/>
            <a:ext cx="8484914" cy="331077"/>
          </a:xfrm>
        </p:spPr>
        <p:txBody>
          <a:bodyPr/>
          <a:lstStyle>
            <a:lvl1pPr marL="0" indent="0">
              <a:buNone/>
              <a:defRPr b="1" baseline="0">
                <a:solidFill>
                  <a:srgbClr val="0082CA"/>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1" y="899573"/>
            <a:ext cx="224589" cy="2761488"/>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7" name="Text Placeholder 4"/>
          <p:cNvSpPr>
            <a:spLocks noGrp="1"/>
          </p:cNvSpPr>
          <p:nvPr>
            <p:ph type="body" sz="quarter" idx="26" hasCustomPrompt="1"/>
          </p:nvPr>
        </p:nvSpPr>
        <p:spPr>
          <a:xfrm>
            <a:off x="503238" y="366274"/>
            <a:ext cx="8484914" cy="331077"/>
          </a:xfrm>
        </p:spPr>
        <p:txBody>
          <a:bodyPr/>
          <a:lstStyle>
            <a:lvl1pPr marL="0" indent="0">
              <a:buNone/>
              <a:defRPr sz="1000" b="1" cap="none" baseline="0">
                <a:solidFill>
                  <a:schemeClr val="tx1"/>
                </a:solidFill>
              </a:defRPr>
            </a:lvl1pPr>
          </a:lstStyle>
          <a:p>
            <a:r>
              <a:rPr lang="en-US" sz="1000" b="0" cap="all" dirty="0">
                <a:solidFill>
                  <a:srgbClr val="000000"/>
                </a:solidFill>
              </a:rPr>
              <a:t>type in name of facility, division, group, program or </a:t>
            </a:r>
            <a:r>
              <a:rPr lang="en-US" sz="1000" dirty="0" err="1">
                <a:solidFill>
                  <a:srgbClr val="000000"/>
                </a:solidFill>
              </a:rPr>
              <a:t>www.anl.gov</a:t>
            </a:r>
            <a:endParaRPr lang="en-US" sz="1000" dirty="0">
              <a:solidFill>
                <a:srgbClr val="000000"/>
              </a:solidFill>
            </a:endParaRPr>
          </a:p>
        </p:txBody>
      </p:sp>
      <p:pic>
        <p:nvPicPr>
          <p:cNvPr id="21"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86679" y="167614"/>
            <a:ext cx="1546986" cy="5572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22121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0" y="1699995"/>
            <a:ext cx="837290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baseline="0">
                <a:solidFill>
                  <a:srgbClr val="0082CA"/>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D with DOE logo">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0" y="4581631"/>
            <a:ext cx="2692871"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0" y="4959068"/>
            <a:ext cx="2692871" cy="9144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1" y="4581631"/>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1" y="4959068"/>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681606"/>
            <a:ext cx="8925874"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116710"/>
            <a:ext cx="6776128" cy="1119234"/>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6" y="4581631"/>
            <a:ext cx="2692871"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6" y="4959068"/>
            <a:ext cx="2692871"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1229593"/>
            <a:ext cx="8484914" cy="331077"/>
          </a:xfrm>
        </p:spPr>
        <p:txBody>
          <a:bodyPr/>
          <a:lstStyle>
            <a:lvl1pPr marL="0" indent="0">
              <a:buNone/>
              <a:defRPr b="1" baseline="0">
                <a:solidFill>
                  <a:srgbClr val="0082CA"/>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1" y="1681605"/>
            <a:ext cx="224589" cy="2761488"/>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pic>
        <p:nvPicPr>
          <p:cNvPr id="19"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0979" y="320210"/>
            <a:ext cx="1546986" cy="5572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416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6" y="0"/>
            <a:ext cx="8925873" cy="68580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4775200"/>
            <a:ext cx="9144000" cy="20828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5042974"/>
            <a:ext cx="8321040" cy="1373592"/>
          </a:xfrm>
        </p:spPr>
        <p:txBody>
          <a:bodyPr lIns="0" anchor="t"/>
          <a:lstStyle>
            <a:lvl1pPr>
              <a:defRPr sz="2400" b="1" cap="none"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3656122"/>
            <a:ext cx="9144000" cy="3201878"/>
          </a:xfrm>
          <a:solidFill>
            <a:schemeClr val="tx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noChangeAspect="1"/>
          </p:cNvSpPr>
          <p:nvPr>
            <p:ph type="pic" sz="quarter" idx="13" hasCustomPrompt="1"/>
          </p:nvPr>
        </p:nvSpPr>
        <p:spPr>
          <a:xfrm>
            <a:off x="218126" y="-1"/>
            <a:ext cx="8925873" cy="3656013"/>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807284"/>
            <a:ext cx="8674100" cy="787098"/>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endParaRPr lang="en-US"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3656122"/>
            <a:ext cx="9144000" cy="3201878"/>
          </a:xfrm>
          <a:solidFill>
            <a:schemeClr val="tx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3663950"/>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3663950"/>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807284"/>
            <a:ext cx="8674100" cy="787098"/>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endParaRPr lang="en-US" dirty="0"/>
          </a:p>
        </p:txBody>
      </p:sp>
      <p:sp>
        <p:nvSpPr>
          <p:cNvPr id="9"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3656122"/>
            <a:ext cx="9144000" cy="3201878"/>
          </a:xfrm>
          <a:solidFill>
            <a:schemeClr val="tx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367364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hasCustomPrompt="1"/>
          </p:nvPr>
        </p:nvSpPr>
        <p:spPr>
          <a:xfrm>
            <a:off x="469900" y="3807284"/>
            <a:ext cx="8674100" cy="787098"/>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endParaRPr lang="en-US"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6858000"/>
          </a:xfrm>
          <a:solidFill>
            <a:schemeClr val="tx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654175"/>
            <a:ext cx="224028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654175"/>
            <a:ext cx="224028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654175"/>
            <a:ext cx="224028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654175"/>
            <a:ext cx="224028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4645418"/>
            <a:ext cx="8434552"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endParaRPr lang="en-US" dirty="0"/>
          </a:p>
        </p:txBody>
      </p:sp>
      <p:sp>
        <p:nvSpPr>
          <p:cNvPr id="4" name="Text Placeholder 3"/>
          <p:cNvSpPr>
            <a:spLocks noGrp="1"/>
          </p:cNvSpPr>
          <p:nvPr>
            <p:ph type="body" sz="quarter" idx="18" hasCustomPrompt="1"/>
          </p:nvPr>
        </p:nvSpPr>
        <p:spPr>
          <a:xfrm>
            <a:off x="218128" y="3931763"/>
            <a:ext cx="2238469" cy="477837"/>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4" y="3931763"/>
            <a:ext cx="2238469"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3" y="3931763"/>
            <a:ext cx="2238469"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1" y="3931763"/>
            <a:ext cx="2238469"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68580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68580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TITLE AND CONTENT </a:t>
            </a:r>
            <a:br>
              <a:rPr lang="en-US" dirty="0"/>
            </a:br>
            <a:r>
              <a:rPr lang="en-US" dirty="0"/>
              <a:t>Headline in Arial</a:t>
            </a:r>
          </a:p>
        </p:txBody>
      </p:sp>
      <p:sp>
        <p:nvSpPr>
          <p:cNvPr id="6" name="Text Placeholder 5"/>
          <p:cNvSpPr>
            <a:spLocks noGrp="1"/>
          </p:cNvSpPr>
          <p:nvPr>
            <p:ph type="body" sz="quarter" idx="12" hasCustomPrompt="1"/>
          </p:nvPr>
        </p:nvSpPr>
        <p:spPr>
          <a:xfrm>
            <a:off x="457200" y="1168750"/>
            <a:ext cx="8372901" cy="499714"/>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4" name="TextBox 3"/>
          <p:cNvSpPr txBox="1"/>
          <p:nvPr userDrawn="1"/>
        </p:nvSpPr>
        <p:spPr>
          <a:xfrm>
            <a:off x="2148350" y="1445567"/>
            <a:ext cx="184666"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699995"/>
            <a:ext cx="4023360" cy="4422775"/>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685707"/>
            <a:ext cx="4023360" cy="4422775"/>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2263770"/>
            <a:ext cx="41148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2263770"/>
            <a:ext cx="41148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684229"/>
            <a:ext cx="4114800" cy="620998"/>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a:noFill/>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684229"/>
            <a:ext cx="4114800" cy="620998"/>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699995"/>
            <a:ext cx="4319750"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699995"/>
            <a:ext cx="372948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79" y="4080588"/>
            <a:ext cx="372948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endParaRPr lang="en-US" dirty="0"/>
          </a:p>
        </p:txBody>
      </p:sp>
      <p:sp>
        <p:nvSpPr>
          <p:cNvPr id="8"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4066957"/>
            <a:ext cx="4319750"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731527"/>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89394" y="1720414"/>
            <a:ext cx="2023746"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4" y="3290408"/>
            <a:ext cx="2028507"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endParaRPr lang="en-US" dirty="0"/>
          </a:p>
        </p:txBody>
      </p:sp>
      <p:sp>
        <p:nvSpPr>
          <p:cNvPr id="8"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3304768"/>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4"/>
          <p:cNvSpPr>
            <a:spLocks noGrp="1"/>
          </p:cNvSpPr>
          <p:nvPr>
            <p:ph type="pic" sz="quarter" idx="19" hasCustomPrompt="1"/>
          </p:nvPr>
        </p:nvSpPr>
        <p:spPr>
          <a:xfrm>
            <a:off x="487013" y="4872981"/>
            <a:ext cx="2028507"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4856121"/>
            <a:ext cx="5814912"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998349"/>
            <a:ext cx="4114800"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5" y="3998349"/>
            <a:ext cx="4097585"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699995"/>
            <a:ext cx="402336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699995"/>
            <a:ext cx="402336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endParaRPr lang="en-US" dirty="0"/>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0" y="1168748"/>
            <a:ext cx="8372901" cy="499715"/>
          </a:xfrm>
        </p:spPr>
        <p:txBody>
          <a:bodyPr bIns="0">
            <a:noAutofit/>
          </a:bodyPr>
          <a:lstStyle>
            <a:lvl1pPr marL="0" indent="0">
              <a:lnSpc>
                <a:spcPct val="90000"/>
              </a:lnSpc>
              <a:spcBef>
                <a:spcPts val="0"/>
              </a:spcBef>
              <a:buNone/>
              <a:defRPr sz="2000" b="1">
                <a:solidFill>
                  <a:srgbClr val="0082CA"/>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699995"/>
            <a:ext cx="41148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5" y="1699995"/>
            <a:ext cx="41148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4"/>
          <p:cNvSpPr>
            <a:spLocks noGrp="1"/>
          </p:cNvSpPr>
          <p:nvPr>
            <p:ph type="pic" sz="quarter" idx="15" hasCustomPrompt="1"/>
          </p:nvPr>
        </p:nvSpPr>
        <p:spPr>
          <a:xfrm>
            <a:off x="464146" y="3437315"/>
            <a:ext cx="402336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3437315"/>
            <a:ext cx="402336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5" y="5735092"/>
            <a:ext cx="3995723" cy="568438"/>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89" y="5735092"/>
            <a:ext cx="3995723" cy="568438"/>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C:\Users\amiesen\Desktop\anlrgbpptlogo.png"/>
          <p:cNvPicPr>
            <a:picLocks noChangeAspect="1" noChangeArrowheads="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8021160" y="6436886"/>
            <a:ext cx="769422" cy="27718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372901" cy="828948"/>
          </a:xfrm>
          <a:prstGeom prst="rect">
            <a:avLst/>
          </a:prstGeom>
        </p:spPr>
        <p:txBody>
          <a:bodyPr vert="horz" lIns="0" tIns="0" rIns="0" bIns="0" rtlCol="0" anchor="b">
            <a:noAutofit/>
          </a:bodyPr>
          <a:lstStyle/>
          <a:p>
            <a:r>
              <a:rPr lang="en-US" dirty="0"/>
              <a:t>Headline in 28pt </a:t>
            </a:r>
            <a:br>
              <a:rPr lang="en-US" dirty="0"/>
            </a:br>
            <a:r>
              <a:rPr lang="en-US" dirty="0"/>
              <a:t>preferred as one or two lines</a:t>
            </a:r>
          </a:p>
        </p:txBody>
      </p:sp>
      <p:sp>
        <p:nvSpPr>
          <p:cNvPr id="3" name="Text Placeholder 2"/>
          <p:cNvSpPr>
            <a:spLocks noGrp="1"/>
          </p:cNvSpPr>
          <p:nvPr>
            <p:ph type="body" idx="1"/>
          </p:nvPr>
        </p:nvSpPr>
        <p:spPr>
          <a:xfrm>
            <a:off x="457200" y="1699995"/>
            <a:ext cx="8372901" cy="4422775"/>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43400" y="6473709"/>
            <a:ext cx="457200" cy="18288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6858002"/>
          </a:xfrm>
          <a:prstGeom prst="rect">
            <a:avLst/>
          </a:prstGeom>
          <a:solidFill>
            <a:srgbClr val="77B300"/>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0"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09" r:id="rId10"/>
    <p:sldLayoutId id="2147483695" r:id="rId11"/>
    <p:sldLayoutId id="2147483739" r:id="rId12"/>
    <p:sldLayoutId id="2147483696" r:id="rId13"/>
    <p:sldLayoutId id="2147483689" r:id="rId14"/>
    <p:sldLayoutId id="2147483710" r:id="rId15"/>
    <p:sldLayoutId id="2147483706" r:id="rId16"/>
    <p:sldLayoutId id="2147483704" r:id="rId17"/>
    <p:sldLayoutId id="2147483775" r:id="rId18"/>
    <p:sldLayoutId id="2147483777" r:id="rId19"/>
    <p:sldLayoutId id="2147483778" r:id="rId20"/>
    <p:sldLayoutId id="2147483761" r:id="rId21"/>
    <p:sldLayoutId id="2147483762" r:id="rId22"/>
    <p:sldLayoutId id="2147483763" r:id="rId23"/>
    <p:sldLayoutId id="2147483765" r:id="rId24"/>
    <p:sldLayoutId id="2147483766" r:id="rId2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457200" rtl="0" eaLnBrk="1" latinLnBrk="0" hangingPunct="1">
        <a:lnSpc>
          <a:spcPct val="95000"/>
        </a:lnSpc>
        <a:spcBef>
          <a:spcPct val="0"/>
        </a:spcBef>
        <a:buNone/>
        <a:defRPr sz="2800" b="1" i="0" kern="1200" cap="none"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R96HgRu2D4g"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p:cNvSpPr>
            <a:spLocks noGrp="1"/>
          </p:cNvSpPr>
          <p:nvPr>
            <p:ph type="title"/>
          </p:nvPr>
        </p:nvSpPr>
        <p:spPr/>
        <p:txBody>
          <a:bodyPr/>
          <a:lstStyle/>
          <a:p>
            <a:pPr algn="ctr"/>
            <a:r>
              <a:rPr lang="en-US" dirty="0" smtClean="0"/>
              <a:t>SULI EXPERIENCE: The Link Between Transportation and Building Energy Modeling</a:t>
            </a:r>
            <a:endParaRPr lang="en-US" dirty="0"/>
          </a:p>
        </p:txBody>
      </p:sp>
      <p:sp>
        <p:nvSpPr>
          <p:cNvPr id="45" name="Text Placeholder 44"/>
          <p:cNvSpPr>
            <a:spLocks noGrp="1"/>
          </p:cNvSpPr>
          <p:nvPr>
            <p:ph type="body" sz="quarter" idx="12"/>
          </p:nvPr>
        </p:nvSpPr>
        <p:spPr/>
        <p:txBody>
          <a:bodyPr/>
          <a:lstStyle/>
          <a:p>
            <a:r>
              <a:rPr lang="en-US" dirty="0" err="1">
                <a:solidFill>
                  <a:schemeClr val="accent1"/>
                </a:solidFill>
              </a:rPr>
              <a:t>drhgfdjhngngfmhgmghmghjmghfmf</a:t>
            </a:r>
            <a:endParaRPr lang="en-US" dirty="0">
              <a:solidFill>
                <a:schemeClr val="accent1"/>
              </a:solidFill>
            </a:endParaRPr>
          </a:p>
        </p:txBody>
      </p:sp>
      <p:sp>
        <p:nvSpPr>
          <p:cNvPr id="51" name="Text Placeholder 50"/>
          <p:cNvSpPr>
            <a:spLocks noGrp="1"/>
          </p:cNvSpPr>
          <p:nvPr>
            <p:ph type="body" sz="quarter" idx="21"/>
          </p:nvPr>
        </p:nvSpPr>
        <p:spPr>
          <a:xfrm>
            <a:off x="3907689" y="4563110"/>
            <a:ext cx="2203141" cy="246151"/>
          </a:xfrm>
        </p:spPr>
        <p:txBody>
          <a:bodyPr/>
          <a:lstStyle/>
          <a:p>
            <a:pPr lvl="0"/>
            <a:r>
              <a:rPr lang="en-US" dirty="0" smtClean="0"/>
              <a:t>Madeleine Hollowed</a:t>
            </a:r>
            <a:endParaRPr lang="en-US" dirty="0"/>
          </a:p>
        </p:txBody>
      </p:sp>
      <p:sp>
        <p:nvSpPr>
          <p:cNvPr id="52" name="Text Placeholder 51"/>
          <p:cNvSpPr>
            <a:spLocks noGrp="1"/>
          </p:cNvSpPr>
          <p:nvPr>
            <p:ph type="body" sz="quarter" idx="22"/>
          </p:nvPr>
        </p:nvSpPr>
        <p:spPr>
          <a:xfrm>
            <a:off x="4468522" y="4942103"/>
            <a:ext cx="1788613" cy="660128"/>
          </a:xfrm>
        </p:spPr>
        <p:txBody>
          <a:bodyPr>
            <a:normAutofit/>
          </a:bodyPr>
          <a:lstStyle/>
          <a:p>
            <a:r>
              <a:rPr lang="en-US" dirty="0" smtClean="0"/>
              <a:t>SULI Student</a:t>
            </a:r>
            <a:r>
              <a:rPr lang="en-US" dirty="0"/>
              <a:t/>
            </a:r>
            <a:br>
              <a:rPr lang="en-US" dirty="0"/>
            </a:br>
            <a:endParaRPr lang="en-US" dirty="0"/>
          </a:p>
        </p:txBody>
      </p:sp>
      <p:sp>
        <p:nvSpPr>
          <p:cNvPr id="55" name="Text Placeholder 54"/>
          <p:cNvSpPr>
            <a:spLocks noGrp="1"/>
          </p:cNvSpPr>
          <p:nvPr>
            <p:ph type="body" sz="quarter" idx="27"/>
          </p:nvPr>
        </p:nvSpPr>
        <p:spPr>
          <a:xfrm>
            <a:off x="431800" y="730250"/>
            <a:ext cx="4431926" cy="393700"/>
          </a:xfrm>
        </p:spPr>
        <p:txBody>
          <a:bodyPr/>
          <a:lstStyle/>
          <a:p>
            <a:pPr lvl="0"/>
            <a:r>
              <a:rPr lang="en-US" dirty="0" smtClean="0"/>
              <a:t>July 28, 2017</a:t>
            </a:r>
            <a:endParaRPr lang="en-US" dirty="0"/>
          </a:p>
        </p:txBody>
      </p:sp>
      <p:pic>
        <p:nvPicPr>
          <p:cNvPr id="4" name="Picture Placeholder 3"/>
          <p:cNvPicPr>
            <a:picLocks noGrp="1" noChangeAspect="1"/>
          </p:cNvPicPr>
          <p:nvPr>
            <p:ph type="pic" sz="quarter" idx="16"/>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569" b="2569"/>
          <a:stretch>
            <a:fillRect/>
          </a:stretch>
        </p:blipFill>
        <p:spPr/>
      </p:pic>
      <p:sp>
        <p:nvSpPr>
          <p:cNvPr id="14" name="TextBox 13"/>
          <p:cNvSpPr txBox="1"/>
          <p:nvPr/>
        </p:nvSpPr>
        <p:spPr>
          <a:xfrm>
            <a:off x="4803272" y="672798"/>
            <a:ext cx="2200590" cy="784830"/>
          </a:xfrm>
          <a:prstGeom prst="rect">
            <a:avLst/>
          </a:prstGeom>
          <a:noFill/>
        </p:spPr>
        <p:txBody>
          <a:bodyPr wrap="square" rtlCol="0">
            <a:spAutoFit/>
          </a:bodyPr>
          <a:lstStyle/>
          <a:p>
            <a:pPr algn="ctr"/>
            <a:r>
              <a:rPr lang="en-US" sz="2400" dirty="0" smtClean="0">
                <a:solidFill>
                  <a:schemeClr val="accent2">
                    <a:lumMod val="75000"/>
                  </a:schemeClr>
                </a:solidFill>
                <a:ea typeface="Verdana" panose="020B0604030504040204" pitchFamily="34" charset="0"/>
                <a:cs typeface="Verdana" panose="020B0604030504040204" pitchFamily="34" charset="0"/>
              </a:rPr>
              <a:t>CEEESA</a:t>
            </a:r>
          </a:p>
          <a:p>
            <a:pPr algn="ctr"/>
            <a:r>
              <a:rPr lang="en-US" sz="1050" b="1" dirty="0" smtClean="0">
                <a:latin typeface="Arial Narrow" panose="020B0606020202030204" pitchFamily="34" charset="0"/>
              </a:rPr>
              <a:t>Center for Energy, Environmental, </a:t>
            </a:r>
          </a:p>
          <a:p>
            <a:pPr algn="ctr"/>
            <a:r>
              <a:rPr lang="en-US" sz="1050" b="1" dirty="0" smtClean="0">
                <a:latin typeface="Arial Narrow" panose="020B0606020202030204" pitchFamily="34" charset="0"/>
              </a:rPr>
              <a:t>and Economic Systems Analysis</a:t>
            </a:r>
          </a:p>
        </p:txBody>
      </p:sp>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APPLICATIONS</a:t>
            </a:r>
            <a:endParaRPr lang="en-US" dirty="0"/>
          </a:p>
        </p:txBody>
      </p:sp>
      <p:sp>
        <p:nvSpPr>
          <p:cNvPr id="8" name="Content Placeholder 7"/>
          <p:cNvSpPr>
            <a:spLocks noGrp="1"/>
          </p:cNvSpPr>
          <p:nvPr>
            <p:ph idx="1"/>
          </p:nvPr>
        </p:nvSpPr>
        <p:spPr/>
        <p:txBody>
          <a:bodyPr/>
          <a:lstStyle/>
          <a:p>
            <a:pPr lvl="0"/>
            <a:r>
              <a:rPr lang="en-US" dirty="0" smtClean="0"/>
              <a:t>Telecommuting</a:t>
            </a:r>
          </a:p>
          <a:p>
            <a:pPr lvl="0"/>
            <a:r>
              <a:rPr lang="en-US" dirty="0" smtClean="0"/>
              <a:t>ITS</a:t>
            </a:r>
            <a:endParaRPr lang="en-US" dirty="0"/>
          </a:p>
          <a:p>
            <a:pPr lvl="0"/>
            <a:r>
              <a:rPr lang="en-US" dirty="0" err="1" smtClean="0"/>
              <a:t>Autonomie</a:t>
            </a:r>
            <a:endParaRPr lang="en-US" dirty="0"/>
          </a:p>
          <a:p>
            <a:pPr lvl="0"/>
            <a:r>
              <a:rPr lang="en-US" dirty="0" smtClean="0"/>
              <a:t>Evacuation Planning</a:t>
            </a:r>
          </a:p>
        </p:txBody>
      </p:sp>
      <p:sp>
        <p:nvSpPr>
          <p:cNvPr id="9" name="Text Placeholder 8"/>
          <p:cNvSpPr>
            <a:spLocks noGrp="1"/>
          </p:cNvSpPr>
          <p:nvPr>
            <p:ph type="body" sz="quarter" idx="12"/>
          </p:nvPr>
        </p:nvSpPr>
        <p:spPr/>
        <p:txBody>
          <a:bodyPr/>
          <a:lstStyle/>
          <a:p>
            <a:r>
              <a:rPr lang="en-US" dirty="0" smtClean="0"/>
              <a:t>Current and Future</a:t>
            </a:r>
            <a:endParaRPr lang="en-US" dirty="0"/>
          </a:p>
          <a:p>
            <a:endParaRPr lang="en-US" dirty="0"/>
          </a:p>
        </p:txBody>
      </p:sp>
    </p:spTree>
    <p:extLst>
      <p:ext uri="{BB962C8B-B14F-4D97-AF65-F5344CB8AC3E}">
        <p14:creationId xmlns:p14="http://schemas.microsoft.com/office/powerpoint/2010/main" val="2852547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APPLICATIONS</a:t>
            </a:r>
            <a:endParaRPr lang="en-US" dirty="0"/>
          </a:p>
        </p:txBody>
      </p:sp>
      <p:sp>
        <p:nvSpPr>
          <p:cNvPr id="8" name="Content Placeholder 7"/>
          <p:cNvSpPr>
            <a:spLocks noGrp="1"/>
          </p:cNvSpPr>
          <p:nvPr>
            <p:ph idx="1"/>
          </p:nvPr>
        </p:nvSpPr>
        <p:spPr/>
        <p:txBody>
          <a:bodyPr/>
          <a:lstStyle/>
          <a:p>
            <a:pPr lvl="0"/>
            <a:r>
              <a:rPr lang="en-US" dirty="0" smtClean="0"/>
              <a:t>Telecommuting</a:t>
            </a:r>
          </a:p>
          <a:p>
            <a:pPr lvl="0"/>
            <a:r>
              <a:rPr lang="en-US" dirty="0" smtClean="0"/>
              <a:t>ITS</a:t>
            </a:r>
            <a:endParaRPr lang="en-US" dirty="0"/>
          </a:p>
          <a:p>
            <a:pPr lvl="0"/>
            <a:r>
              <a:rPr lang="en-US" dirty="0" err="1" smtClean="0"/>
              <a:t>Autonomie</a:t>
            </a:r>
            <a:endParaRPr lang="en-US" dirty="0"/>
          </a:p>
          <a:p>
            <a:pPr lvl="0"/>
            <a:r>
              <a:rPr lang="en-US" dirty="0" smtClean="0"/>
              <a:t>Evacuation Planning</a:t>
            </a:r>
          </a:p>
        </p:txBody>
      </p:sp>
      <p:sp>
        <p:nvSpPr>
          <p:cNvPr id="9" name="Text Placeholder 8"/>
          <p:cNvSpPr>
            <a:spLocks noGrp="1"/>
          </p:cNvSpPr>
          <p:nvPr>
            <p:ph type="body" sz="quarter" idx="12"/>
          </p:nvPr>
        </p:nvSpPr>
        <p:spPr/>
        <p:txBody>
          <a:bodyPr/>
          <a:lstStyle/>
          <a:p>
            <a:r>
              <a:rPr lang="en-US" dirty="0" smtClean="0"/>
              <a:t>Current and Future</a:t>
            </a:r>
            <a:endParaRPr lang="en-US" dirty="0"/>
          </a:p>
          <a:p>
            <a:endParaRPr lang="en-US" dirty="0"/>
          </a:p>
        </p:txBody>
      </p:sp>
    </p:spTree>
    <p:extLst>
      <p:ext uri="{BB962C8B-B14F-4D97-AF65-F5344CB8AC3E}">
        <p14:creationId xmlns:p14="http://schemas.microsoft.com/office/powerpoint/2010/main" val="3271525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TRAVELER AGENT DESIGN</a:t>
            </a:r>
            <a:endParaRPr lang="en-US" dirty="0"/>
          </a:p>
        </p:txBody>
      </p:sp>
      <p:pic>
        <p:nvPicPr>
          <p:cNvPr id="5" name="Picture 4"/>
          <p:cNvPicPr>
            <a:picLocks noChangeAspect="1"/>
          </p:cNvPicPr>
          <p:nvPr/>
        </p:nvPicPr>
        <p:blipFill rotWithShape="1">
          <a:blip r:embed="rId3"/>
          <a:srcRect l="31133" t="19681" r="8466" b="20267"/>
          <a:stretch/>
        </p:blipFill>
        <p:spPr>
          <a:xfrm>
            <a:off x="224151" y="1315092"/>
            <a:ext cx="8919849" cy="5542908"/>
          </a:xfrm>
          <a:prstGeom prst="rect">
            <a:avLst/>
          </a:prstGeom>
        </p:spPr>
      </p:pic>
    </p:spTree>
    <p:extLst>
      <p:ext uri="{BB962C8B-B14F-4D97-AF65-F5344CB8AC3E}">
        <p14:creationId xmlns:p14="http://schemas.microsoft.com/office/powerpoint/2010/main" val="841318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APPLICATIONS</a:t>
            </a:r>
            <a:endParaRPr lang="en-US" dirty="0"/>
          </a:p>
        </p:txBody>
      </p:sp>
      <p:sp>
        <p:nvSpPr>
          <p:cNvPr id="8" name="Content Placeholder 7"/>
          <p:cNvSpPr>
            <a:spLocks noGrp="1"/>
          </p:cNvSpPr>
          <p:nvPr>
            <p:ph idx="1"/>
          </p:nvPr>
        </p:nvSpPr>
        <p:spPr/>
        <p:txBody>
          <a:bodyPr/>
          <a:lstStyle/>
          <a:p>
            <a:pPr lvl="0"/>
            <a:r>
              <a:rPr lang="en-US" dirty="0" smtClean="0"/>
              <a:t>Telecommuting</a:t>
            </a:r>
          </a:p>
          <a:p>
            <a:pPr lvl="0"/>
            <a:r>
              <a:rPr lang="en-US" dirty="0" smtClean="0"/>
              <a:t>ITS</a:t>
            </a:r>
            <a:endParaRPr lang="en-US" dirty="0"/>
          </a:p>
          <a:p>
            <a:pPr lvl="0"/>
            <a:r>
              <a:rPr lang="en-US" dirty="0" err="1" smtClean="0"/>
              <a:t>Autonomie</a:t>
            </a:r>
            <a:endParaRPr lang="en-US" dirty="0"/>
          </a:p>
          <a:p>
            <a:pPr lvl="0"/>
            <a:r>
              <a:rPr lang="en-US" dirty="0" smtClean="0"/>
              <a:t>Evacuation Planning</a:t>
            </a:r>
          </a:p>
        </p:txBody>
      </p:sp>
      <p:sp>
        <p:nvSpPr>
          <p:cNvPr id="9" name="Text Placeholder 8"/>
          <p:cNvSpPr>
            <a:spLocks noGrp="1"/>
          </p:cNvSpPr>
          <p:nvPr>
            <p:ph type="body" sz="quarter" idx="12"/>
          </p:nvPr>
        </p:nvSpPr>
        <p:spPr/>
        <p:txBody>
          <a:bodyPr/>
          <a:lstStyle/>
          <a:p>
            <a:r>
              <a:rPr lang="en-US" dirty="0" smtClean="0"/>
              <a:t>Current and Future</a:t>
            </a:r>
            <a:endParaRPr lang="en-US" dirty="0"/>
          </a:p>
          <a:p>
            <a:endParaRPr lang="en-US" dirty="0"/>
          </a:p>
        </p:txBody>
      </p:sp>
    </p:spTree>
    <p:extLst>
      <p:ext uri="{BB962C8B-B14F-4D97-AF65-F5344CB8AC3E}">
        <p14:creationId xmlns:p14="http://schemas.microsoft.com/office/powerpoint/2010/main" val="2307374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pPr algn="ctr"/>
            <a:r>
              <a:rPr lang="en-US" dirty="0" smtClean="0"/>
              <a:t>ISOMODEL</a:t>
            </a:r>
            <a:endParaRPr lang="en-US" dirty="0"/>
          </a:p>
        </p:txBody>
      </p:sp>
    </p:spTree>
    <p:extLst>
      <p:ext uri="{BB962C8B-B14F-4D97-AF65-F5344CB8AC3E}">
        <p14:creationId xmlns:p14="http://schemas.microsoft.com/office/powerpoint/2010/main" val="1191247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ISOModel</a:t>
            </a:r>
            <a:endParaRPr lang="en-US" dirty="0"/>
          </a:p>
        </p:txBody>
      </p:sp>
      <p:sp>
        <p:nvSpPr>
          <p:cNvPr id="9" name="Text Placeholder 8"/>
          <p:cNvSpPr>
            <a:spLocks noGrp="1"/>
          </p:cNvSpPr>
          <p:nvPr>
            <p:ph type="body" sz="quarter" idx="12"/>
          </p:nvPr>
        </p:nvSpPr>
        <p:spPr/>
        <p:txBody>
          <a:bodyPr/>
          <a:lstStyle/>
          <a:p>
            <a:r>
              <a:rPr lang="en-US" dirty="0" smtClean="0"/>
              <a:t>Building Energy Model</a:t>
            </a:r>
            <a:endParaRPr lang="en-US" dirty="0"/>
          </a:p>
          <a:p>
            <a:endParaRPr lang="en-US" dirty="0"/>
          </a:p>
        </p:txBody>
      </p:sp>
      <p:pic>
        <p:nvPicPr>
          <p:cNvPr id="1026" name="Picture 2" descr="Image result for leed buil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462" y="2887445"/>
            <a:ext cx="22383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39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pPr algn="ctr"/>
            <a:r>
              <a:rPr lang="en-US" dirty="0" smtClean="0"/>
              <a:t>DATA ANALYSIS</a:t>
            </a:r>
            <a:endParaRPr lang="en-US" dirty="0"/>
          </a:p>
        </p:txBody>
      </p:sp>
    </p:spTree>
    <p:extLst>
      <p:ext uri="{BB962C8B-B14F-4D97-AF65-F5344CB8AC3E}">
        <p14:creationId xmlns:p14="http://schemas.microsoft.com/office/powerpoint/2010/main" val="274940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SQL</a:t>
            </a:r>
            <a:endParaRPr lang="en-US" dirty="0"/>
          </a:p>
        </p:txBody>
      </p:sp>
      <p:pic>
        <p:nvPicPr>
          <p:cNvPr id="2" name="Content Placeholder 1"/>
          <p:cNvPicPr>
            <a:picLocks noGrp="1" noChangeAspect="1"/>
          </p:cNvPicPr>
          <p:nvPr>
            <p:ph idx="1"/>
          </p:nvPr>
        </p:nvPicPr>
        <p:blipFill rotWithShape="1">
          <a:blip r:embed="rId3"/>
          <a:srcRect l="50541" t="6842" r="-76" b="5298"/>
          <a:stretch/>
        </p:blipFill>
        <p:spPr>
          <a:xfrm>
            <a:off x="2218945" y="246580"/>
            <a:ext cx="6288057" cy="6589015"/>
          </a:xfrm>
          <a:prstGeom prst="rect">
            <a:avLst/>
          </a:prstGeom>
        </p:spPr>
      </p:pic>
      <p:sp>
        <p:nvSpPr>
          <p:cNvPr id="9" name="Text Placeholder 8"/>
          <p:cNvSpPr>
            <a:spLocks noGrp="1"/>
          </p:cNvSpPr>
          <p:nvPr>
            <p:ph type="body" sz="quarter" idx="12"/>
          </p:nvPr>
        </p:nvSpPr>
        <p:spPr>
          <a:xfrm>
            <a:off x="457201" y="1168748"/>
            <a:ext cx="1761744" cy="499715"/>
          </a:xfrm>
        </p:spPr>
        <p:txBody>
          <a:bodyPr/>
          <a:lstStyle/>
          <a:p>
            <a:r>
              <a:rPr lang="en-US" dirty="0" smtClean="0"/>
              <a:t>Sorting relevant information in databases.</a:t>
            </a:r>
            <a:endParaRPr lang="en-US" dirty="0"/>
          </a:p>
        </p:txBody>
      </p:sp>
      <p:pic>
        <p:nvPicPr>
          <p:cNvPr id="4" name="Picture 3"/>
          <p:cNvPicPr>
            <a:picLocks noChangeAspect="1"/>
          </p:cNvPicPr>
          <p:nvPr/>
        </p:nvPicPr>
        <p:blipFill rotWithShape="1">
          <a:blip r:embed="rId4"/>
          <a:srcRect l="38867" t="6454" r="26266" b="6827"/>
          <a:stretch/>
        </p:blipFill>
        <p:spPr>
          <a:xfrm>
            <a:off x="2886804" y="0"/>
            <a:ext cx="4952338" cy="6843241"/>
          </a:xfrm>
          <a:prstGeom prst="rect">
            <a:avLst/>
          </a:prstGeom>
        </p:spPr>
      </p:pic>
      <p:pic>
        <p:nvPicPr>
          <p:cNvPr id="5" name="Picture 4"/>
          <p:cNvPicPr>
            <a:picLocks noChangeAspect="1"/>
          </p:cNvPicPr>
          <p:nvPr/>
        </p:nvPicPr>
        <p:blipFill rotWithShape="1">
          <a:blip r:embed="rId5"/>
          <a:srcRect l="39133" t="6560" r="37182" b="28856"/>
          <a:stretch/>
        </p:blipFill>
        <p:spPr>
          <a:xfrm>
            <a:off x="3439764" y="67893"/>
            <a:ext cx="4023697" cy="6858000"/>
          </a:xfrm>
          <a:prstGeom prst="rect">
            <a:avLst/>
          </a:prstGeom>
        </p:spPr>
      </p:pic>
      <p:pic>
        <p:nvPicPr>
          <p:cNvPr id="6" name="Picture 5"/>
          <p:cNvPicPr>
            <a:picLocks noChangeAspect="1"/>
          </p:cNvPicPr>
          <p:nvPr/>
        </p:nvPicPr>
        <p:blipFill rotWithShape="1">
          <a:blip r:embed="rId6"/>
          <a:srcRect l="38732" t="6453" r="34801" b="28694"/>
          <a:stretch/>
        </p:blipFill>
        <p:spPr>
          <a:xfrm>
            <a:off x="3146993" y="70515"/>
            <a:ext cx="4431960" cy="6787485"/>
          </a:xfrm>
          <a:prstGeom prst="rect">
            <a:avLst/>
          </a:prstGeom>
        </p:spPr>
      </p:pic>
      <p:pic>
        <p:nvPicPr>
          <p:cNvPr id="11" name="Picture 10"/>
          <p:cNvPicPr>
            <a:picLocks noChangeAspect="1"/>
          </p:cNvPicPr>
          <p:nvPr/>
        </p:nvPicPr>
        <p:blipFill rotWithShape="1">
          <a:blip r:embed="rId7"/>
          <a:srcRect l="50799" t="6560" r="2201" b="8747"/>
          <a:stretch/>
        </p:blipFill>
        <p:spPr>
          <a:xfrm>
            <a:off x="2295184" y="86017"/>
            <a:ext cx="6026884" cy="6787724"/>
          </a:xfrm>
          <a:prstGeom prst="rect">
            <a:avLst/>
          </a:prstGeom>
        </p:spPr>
      </p:pic>
    </p:spTree>
    <p:extLst>
      <p:ext uri="{BB962C8B-B14F-4D97-AF65-F5344CB8AC3E}">
        <p14:creationId xmlns:p14="http://schemas.microsoft.com/office/powerpoint/2010/main" val="148859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2332" t="17333" r="3335" b="32107"/>
          <a:stretch/>
        </p:blipFill>
        <p:spPr>
          <a:xfrm>
            <a:off x="221259" y="945128"/>
            <a:ext cx="8922741" cy="4382776"/>
          </a:xfrm>
          <a:prstGeom prst="rect">
            <a:avLst/>
          </a:prstGeom>
        </p:spPr>
      </p:pic>
    </p:spTree>
    <p:extLst>
      <p:ext uri="{BB962C8B-B14F-4D97-AF65-F5344CB8AC3E}">
        <p14:creationId xmlns:p14="http://schemas.microsoft.com/office/powerpoint/2010/main" val="1442696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0073" y="9670"/>
            <a:ext cx="1556535" cy="828948"/>
          </a:xfrm>
        </p:spPr>
        <p:txBody>
          <a:bodyPr/>
          <a:lstStyle/>
          <a:p>
            <a:r>
              <a:rPr lang="en-US" dirty="0" smtClean="0"/>
              <a:t>PYTHON</a:t>
            </a:r>
            <a:endParaRPr lang="en-US" dirty="0"/>
          </a:p>
        </p:txBody>
      </p:sp>
      <p:sp>
        <p:nvSpPr>
          <p:cNvPr id="9" name="Text Placeholder 8"/>
          <p:cNvSpPr>
            <a:spLocks noGrp="1"/>
          </p:cNvSpPr>
          <p:nvPr>
            <p:ph type="body" sz="quarter" idx="12"/>
          </p:nvPr>
        </p:nvSpPr>
        <p:spPr>
          <a:xfrm>
            <a:off x="260073" y="848288"/>
            <a:ext cx="1649002" cy="499715"/>
          </a:xfrm>
        </p:spPr>
        <p:txBody>
          <a:bodyPr/>
          <a:lstStyle/>
          <a:p>
            <a:r>
              <a:rPr lang="en-US" dirty="0" smtClean="0"/>
              <a:t>Pandas: data analysis in Python</a:t>
            </a:r>
            <a:endParaRPr lang="en-US" dirty="0"/>
          </a:p>
        </p:txBody>
      </p:sp>
      <p:pic>
        <p:nvPicPr>
          <p:cNvPr id="4" name="Picture 3"/>
          <p:cNvPicPr>
            <a:picLocks noChangeAspect="1"/>
          </p:cNvPicPr>
          <p:nvPr/>
        </p:nvPicPr>
        <p:blipFill rotWithShape="1">
          <a:blip r:embed="rId3"/>
          <a:srcRect l="5068" t="6348" r="54866" b="35305"/>
          <a:stretch/>
        </p:blipFill>
        <p:spPr>
          <a:xfrm>
            <a:off x="1909075" y="0"/>
            <a:ext cx="7327392" cy="6669024"/>
          </a:xfrm>
          <a:prstGeom prst="rect">
            <a:avLst/>
          </a:prstGeom>
        </p:spPr>
      </p:pic>
      <p:pic>
        <p:nvPicPr>
          <p:cNvPr id="5" name="Picture 4"/>
          <p:cNvPicPr>
            <a:picLocks noChangeAspect="1"/>
          </p:cNvPicPr>
          <p:nvPr/>
        </p:nvPicPr>
        <p:blipFill rotWithShape="1">
          <a:blip r:embed="rId4"/>
          <a:srcRect l="5200" t="16587" r="69200" b="3307"/>
          <a:stretch/>
        </p:blipFill>
        <p:spPr>
          <a:xfrm>
            <a:off x="2885227" y="-104487"/>
            <a:ext cx="3516846" cy="6877998"/>
          </a:xfrm>
          <a:prstGeom prst="rect">
            <a:avLst/>
          </a:prstGeom>
        </p:spPr>
      </p:pic>
      <p:pic>
        <p:nvPicPr>
          <p:cNvPr id="6" name="Picture 5"/>
          <p:cNvPicPr>
            <a:picLocks noChangeAspect="1"/>
          </p:cNvPicPr>
          <p:nvPr/>
        </p:nvPicPr>
        <p:blipFill rotWithShape="1">
          <a:blip r:embed="rId5"/>
          <a:srcRect l="5999" t="24054" r="55467" b="48427"/>
          <a:stretch/>
        </p:blipFill>
        <p:spPr>
          <a:xfrm>
            <a:off x="1120162" y="1761744"/>
            <a:ext cx="7046976" cy="3145536"/>
          </a:xfrm>
          <a:prstGeom prst="rect">
            <a:avLst/>
          </a:prstGeom>
        </p:spPr>
      </p:pic>
    </p:spTree>
    <p:extLst>
      <p:ext uri="{BB962C8B-B14F-4D97-AF65-F5344CB8AC3E}">
        <p14:creationId xmlns:p14="http://schemas.microsoft.com/office/powerpoint/2010/main" val="259918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OUTLINE</a:t>
            </a:r>
            <a:endParaRPr lang="en-US" dirty="0"/>
          </a:p>
        </p:txBody>
      </p:sp>
      <p:sp>
        <p:nvSpPr>
          <p:cNvPr id="8" name="Content Placeholder 7"/>
          <p:cNvSpPr>
            <a:spLocks noGrp="1"/>
          </p:cNvSpPr>
          <p:nvPr>
            <p:ph idx="1"/>
          </p:nvPr>
        </p:nvSpPr>
        <p:spPr/>
        <p:txBody>
          <a:bodyPr/>
          <a:lstStyle/>
          <a:p>
            <a:pPr lvl="0"/>
            <a:r>
              <a:rPr lang="en-US" dirty="0" smtClean="0"/>
              <a:t>Background: Telecommuting and Emissions</a:t>
            </a:r>
          </a:p>
          <a:p>
            <a:pPr lvl="0"/>
            <a:r>
              <a:rPr lang="en-US" dirty="0" smtClean="0"/>
              <a:t>POLARIS Overview</a:t>
            </a:r>
          </a:p>
          <a:p>
            <a:pPr lvl="0"/>
            <a:r>
              <a:rPr lang="en-US" dirty="0" err="1" smtClean="0"/>
              <a:t>ISOModel</a:t>
            </a:r>
            <a:r>
              <a:rPr lang="en-US" dirty="0" smtClean="0"/>
              <a:t> Overview</a:t>
            </a:r>
          </a:p>
          <a:p>
            <a:r>
              <a:rPr lang="en-US" dirty="0"/>
              <a:t>Coupling POLARIS with building energy </a:t>
            </a:r>
            <a:r>
              <a:rPr lang="en-US" dirty="0" smtClean="0"/>
              <a:t>model</a:t>
            </a:r>
          </a:p>
          <a:p>
            <a:pPr lvl="0"/>
            <a:r>
              <a:rPr lang="en-US" dirty="0" smtClean="0"/>
              <a:t>Data Analysis</a:t>
            </a:r>
          </a:p>
          <a:p>
            <a:pPr lvl="1"/>
            <a:r>
              <a:rPr lang="en-US" dirty="0" smtClean="0"/>
              <a:t>SQL</a:t>
            </a:r>
          </a:p>
          <a:p>
            <a:pPr lvl="1"/>
            <a:r>
              <a:rPr lang="en-US" dirty="0" smtClean="0"/>
              <a:t>Python</a:t>
            </a:r>
            <a:endParaRPr lang="en-US" dirty="0"/>
          </a:p>
          <a:p>
            <a:pPr lvl="0"/>
            <a:r>
              <a:rPr lang="en-US" dirty="0" smtClean="0"/>
              <a:t>Future Expansion of Project</a:t>
            </a:r>
          </a:p>
          <a:p>
            <a:pPr lvl="0"/>
            <a:r>
              <a:rPr lang="en-US" dirty="0" smtClean="0"/>
              <a:t>Highlights of Working at Argonne</a:t>
            </a:r>
          </a:p>
          <a:p>
            <a:pPr lvl="0"/>
            <a:r>
              <a:rPr lang="en-US" dirty="0" smtClean="0"/>
              <a:t>Conclusion</a:t>
            </a:r>
            <a:endParaRPr lang="en-US" dirty="0"/>
          </a:p>
        </p:txBody>
      </p:sp>
      <p:sp>
        <p:nvSpPr>
          <p:cNvPr id="9" name="Text Placeholder 8"/>
          <p:cNvSpPr>
            <a:spLocks noGrp="1"/>
          </p:cNvSpPr>
          <p:nvPr>
            <p:ph type="body" sz="quarter" idx="12"/>
          </p:nvPr>
        </p:nvSpPr>
        <p:spPr/>
        <p:txBody>
          <a:bodyPr/>
          <a:lstStyle/>
          <a:p>
            <a:r>
              <a:rPr lang="en-US" dirty="0" smtClean="0"/>
              <a:t>Presentation </a:t>
            </a:r>
            <a:r>
              <a:rPr lang="en-US" dirty="0" smtClean="0"/>
              <a:t>Overview</a:t>
            </a:r>
            <a:endParaRPr lang="en-US" dirty="0"/>
          </a:p>
        </p:txBody>
      </p:sp>
    </p:spTree>
    <p:extLst>
      <p:ext uri="{BB962C8B-B14F-4D97-AF65-F5344CB8AC3E}">
        <p14:creationId xmlns:p14="http://schemas.microsoft.com/office/powerpoint/2010/main" val="360480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5400" t="22345" r="55266" b="5334"/>
          <a:stretch/>
        </p:blipFill>
        <p:spPr>
          <a:xfrm>
            <a:off x="1170432" y="0"/>
            <a:ext cx="5839968" cy="6711014"/>
          </a:xfrm>
          <a:prstGeom prst="rect">
            <a:avLst/>
          </a:prstGeom>
        </p:spPr>
      </p:pic>
      <p:sp>
        <p:nvSpPr>
          <p:cNvPr id="5" name="TextBox 4"/>
          <p:cNvSpPr txBox="1"/>
          <p:nvPr/>
        </p:nvSpPr>
        <p:spPr>
          <a:xfrm>
            <a:off x="890016" y="1511808"/>
            <a:ext cx="8132064" cy="646331"/>
          </a:xfrm>
          <a:prstGeom prst="rect">
            <a:avLst/>
          </a:prstGeom>
          <a:noFill/>
        </p:spPr>
        <p:txBody>
          <a:bodyPr wrap="square" rtlCol="0">
            <a:spAutoFit/>
          </a:bodyPr>
          <a:lstStyle/>
          <a:p>
            <a:r>
              <a:rPr lang="fr-FR" dirty="0"/>
              <a:t>occupants_1</a:t>
            </a:r>
            <a:r>
              <a:rPr lang="fr-FR" dirty="0">
                <a:solidFill>
                  <a:srgbClr val="FF0000"/>
                </a:solidFill>
              </a:rPr>
              <a:t>['occupants_1</a:t>
            </a:r>
            <a:r>
              <a:rPr lang="fr-FR" dirty="0" smtClean="0">
                <a:solidFill>
                  <a:srgbClr val="FF0000"/>
                </a:solidFill>
              </a:rPr>
              <a:t>'] </a:t>
            </a:r>
            <a:r>
              <a:rPr lang="fr-FR" dirty="0" smtClean="0"/>
              <a:t>=</a:t>
            </a:r>
          </a:p>
          <a:p>
            <a:r>
              <a:rPr lang="fr-FR" dirty="0" smtClean="0"/>
              <a:t>occupants_1</a:t>
            </a:r>
            <a:r>
              <a:rPr lang="fr-FR" dirty="0">
                <a:solidFill>
                  <a:srgbClr val="FF0000"/>
                </a:solidFill>
              </a:rPr>
              <a:t>['</a:t>
            </a:r>
            <a:r>
              <a:rPr lang="fr-FR" dirty="0" err="1">
                <a:solidFill>
                  <a:srgbClr val="FF0000"/>
                </a:solidFill>
              </a:rPr>
              <a:t>person</a:t>
            </a:r>
            <a:r>
              <a:rPr lang="fr-FR" dirty="0" smtClean="0">
                <a:solidFill>
                  <a:srgbClr val="FF0000"/>
                </a:solidFill>
              </a:rPr>
              <a:t>'] </a:t>
            </a:r>
            <a:r>
              <a:rPr lang="fr-FR" dirty="0" smtClean="0"/>
              <a:t>+ occupants_1</a:t>
            </a:r>
            <a:r>
              <a:rPr lang="fr-FR" dirty="0">
                <a:solidFill>
                  <a:srgbClr val="FF0000"/>
                </a:solidFill>
              </a:rPr>
              <a:t>['arrive_1</a:t>
            </a:r>
            <a:r>
              <a:rPr lang="fr-FR" dirty="0" smtClean="0">
                <a:solidFill>
                  <a:srgbClr val="FF0000"/>
                </a:solidFill>
              </a:rPr>
              <a:t>'] </a:t>
            </a:r>
            <a:r>
              <a:rPr lang="fr-FR" dirty="0" smtClean="0"/>
              <a:t>- occupants_1</a:t>
            </a:r>
            <a:r>
              <a:rPr lang="fr-FR" dirty="0">
                <a:solidFill>
                  <a:srgbClr val="FF0000"/>
                </a:solidFill>
              </a:rPr>
              <a:t>['depart_1']</a:t>
            </a:r>
            <a:endParaRPr lang="en-US" dirty="0">
              <a:solidFill>
                <a:srgbClr val="FF0000"/>
              </a:solidFill>
            </a:endParaRPr>
          </a:p>
        </p:txBody>
      </p:sp>
    </p:spTree>
    <p:extLst>
      <p:ext uri="{BB962C8B-B14F-4D97-AF65-F5344CB8AC3E}">
        <p14:creationId xmlns:p14="http://schemas.microsoft.com/office/powerpoint/2010/main" val="2049743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Closing Statement</a:t>
            </a:r>
          </a:p>
        </p:txBody>
      </p:sp>
    </p:spTree>
    <p:extLst>
      <p:ext uri="{BB962C8B-B14F-4D97-AF65-F5344CB8AC3E}">
        <p14:creationId xmlns:p14="http://schemas.microsoft.com/office/powerpoint/2010/main" val="1858547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6729" y="1778558"/>
            <a:ext cx="2200590" cy="892552"/>
          </a:xfrm>
          <a:prstGeom prst="rect">
            <a:avLst/>
          </a:prstGeom>
          <a:noFill/>
        </p:spPr>
        <p:txBody>
          <a:bodyPr wrap="square" rtlCol="0">
            <a:spAutoFit/>
          </a:bodyPr>
          <a:lstStyle/>
          <a:p>
            <a:pPr algn="ctr"/>
            <a:r>
              <a:rPr lang="en-US" sz="2800" b="1" dirty="0" smtClean="0">
                <a:solidFill>
                  <a:schemeClr val="accent2">
                    <a:lumMod val="75000"/>
                  </a:schemeClr>
                </a:solidFill>
                <a:ea typeface="Verdana" panose="020B0604030504040204" pitchFamily="34" charset="0"/>
                <a:cs typeface="Verdana" panose="020B0604030504040204" pitchFamily="34" charset="0"/>
              </a:rPr>
              <a:t>CEEESA</a:t>
            </a:r>
          </a:p>
          <a:p>
            <a:pPr algn="ctr"/>
            <a:r>
              <a:rPr lang="en-US" sz="1200" dirty="0" smtClean="0">
                <a:latin typeface="Arial Narrow" panose="020B0606020202030204" pitchFamily="34" charset="0"/>
              </a:rPr>
              <a:t>Center for Energy, Environmental, </a:t>
            </a:r>
          </a:p>
          <a:p>
            <a:pPr algn="ctr"/>
            <a:r>
              <a:rPr lang="en-US" sz="1200" dirty="0" smtClean="0">
                <a:latin typeface="Arial Narrow" panose="020B0606020202030204" pitchFamily="34" charset="0"/>
              </a:rPr>
              <a:t>and Economic Systems Analysis</a:t>
            </a:r>
          </a:p>
        </p:txBody>
      </p:sp>
    </p:spTree>
    <p:extLst>
      <p:ext uri="{BB962C8B-B14F-4D97-AF65-F5344CB8AC3E}">
        <p14:creationId xmlns:p14="http://schemas.microsoft.com/office/powerpoint/2010/main" val="92397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pPr algn="ctr"/>
            <a:r>
              <a:rPr lang="en-US" dirty="0" smtClean="0"/>
              <a:t>BACKGROUND</a:t>
            </a:r>
            <a:endParaRPr lang="en-US" dirty="0"/>
          </a:p>
        </p:txBody>
      </p:sp>
    </p:spTree>
    <p:extLst>
      <p:ext uri="{BB962C8B-B14F-4D97-AF65-F5344CB8AC3E}">
        <p14:creationId xmlns:p14="http://schemas.microsoft.com/office/powerpoint/2010/main" val="877306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7050" y="339800"/>
            <a:ext cx="6553200" cy="828948"/>
          </a:xfrm>
        </p:spPr>
        <p:txBody>
          <a:bodyPr/>
          <a:lstStyle/>
          <a:p>
            <a:r>
              <a:rPr lang="en-US" sz="4000" dirty="0" smtClean="0"/>
              <a:t>ARGONNE NATIONAL LAB</a:t>
            </a:r>
            <a:endParaRPr lang="en-US" sz="4000" dirty="0"/>
          </a:p>
        </p:txBody>
      </p:sp>
      <p:sp>
        <p:nvSpPr>
          <p:cNvPr id="8" name="Content Placeholder 7"/>
          <p:cNvSpPr>
            <a:spLocks noGrp="1"/>
          </p:cNvSpPr>
          <p:nvPr>
            <p:ph idx="1"/>
          </p:nvPr>
        </p:nvSpPr>
        <p:spPr>
          <a:xfrm>
            <a:off x="457200" y="2333979"/>
            <a:ext cx="8372901" cy="1348005"/>
          </a:xfrm>
        </p:spPr>
        <p:txBody>
          <a:bodyPr/>
          <a:lstStyle/>
          <a:p>
            <a:pPr marL="0" lvl="0" indent="0" algn="ctr">
              <a:buNone/>
            </a:pPr>
            <a:r>
              <a:rPr lang="en-US" sz="2400" dirty="0" smtClean="0"/>
              <a:t>“We seek scientific and engineering solutions to the grand challenges of our time: sustainable energy, a healthy environment and a secure nation.”</a:t>
            </a:r>
          </a:p>
          <a:p>
            <a:pPr lvl="0"/>
            <a:endParaRPr lang="en-US" dirty="0"/>
          </a:p>
        </p:txBody>
      </p:sp>
      <p:sp>
        <p:nvSpPr>
          <p:cNvPr id="9" name="Text Placeholder 8"/>
          <p:cNvSpPr>
            <a:spLocks noGrp="1"/>
          </p:cNvSpPr>
          <p:nvPr>
            <p:ph type="body" sz="quarter" idx="12"/>
          </p:nvPr>
        </p:nvSpPr>
        <p:spPr>
          <a:xfrm>
            <a:off x="3543322" y="1168748"/>
            <a:ext cx="2200656" cy="499715"/>
          </a:xfrm>
        </p:spPr>
        <p:txBody>
          <a:bodyPr/>
          <a:lstStyle/>
          <a:p>
            <a:r>
              <a:rPr lang="en-US" sz="3200" dirty="0" smtClean="0"/>
              <a:t>Our Vision</a:t>
            </a:r>
            <a:endParaRPr lang="en-US" sz="3200" dirty="0"/>
          </a:p>
          <a:p>
            <a:endParaRPr lang="en-US" sz="3200" dirty="0"/>
          </a:p>
        </p:txBody>
      </p:sp>
    </p:spTree>
    <p:extLst>
      <p:ext uri="{BB962C8B-B14F-4D97-AF65-F5344CB8AC3E}">
        <p14:creationId xmlns:p14="http://schemas.microsoft.com/office/powerpoint/2010/main" val="3860386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94099" y="201041"/>
            <a:ext cx="6513581" cy="474664"/>
          </a:xfrm>
        </p:spPr>
        <p:txBody>
          <a:bodyPr/>
          <a:lstStyle/>
          <a:p>
            <a:r>
              <a:rPr lang="en-US" dirty="0" smtClean="0"/>
              <a:t>TOTAL CARBON DIOXIDE EMISSIONS</a:t>
            </a:r>
            <a:endParaRPr lang="en-US" dirty="0"/>
          </a:p>
        </p:txBody>
      </p:sp>
      <p:sp>
        <p:nvSpPr>
          <p:cNvPr id="9" name="Text Placeholder 8"/>
          <p:cNvSpPr>
            <a:spLocks noGrp="1"/>
          </p:cNvSpPr>
          <p:nvPr>
            <p:ph type="body" sz="quarter" idx="12"/>
          </p:nvPr>
        </p:nvSpPr>
        <p:spPr>
          <a:xfrm>
            <a:off x="2473446" y="770579"/>
            <a:ext cx="4754886" cy="377644"/>
          </a:xfrm>
        </p:spPr>
        <p:txBody>
          <a:bodyPr/>
          <a:lstStyle/>
          <a:p>
            <a:r>
              <a:rPr lang="en-US" dirty="0" smtClean="0"/>
              <a:t>From Energy Consumption by Sector</a:t>
            </a:r>
            <a:endParaRPr lang="en-US" dirty="0"/>
          </a:p>
        </p:txBody>
      </p:sp>
      <p:sp>
        <p:nvSpPr>
          <p:cNvPr id="3" name="TextBox 2"/>
          <p:cNvSpPr txBox="1"/>
          <p:nvPr/>
        </p:nvSpPr>
        <p:spPr>
          <a:xfrm>
            <a:off x="4283957" y="5503862"/>
            <a:ext cx="1133855" cy="276999"/>
          </a:xfrm>
          <a:prstGeom prst="rect">
            <a:avLst/>
          </a:prstGeom>
          <a:noFill/>
          <a:ln w="28575">
            <a:solidFill>
              <a:srgbClr val="0082CA"/>
            </a:solidFill>
          </a:ln>
        </p:spPr>
        <p:txBody>
          <a:bodyPr wrap="square" rtlCol="0">
            <a:spAutoFit/>
          </a:bodyPr>
          <a:lstStyle/>
          <a:p>
            <a:r>
              <a:rPr lang="en-US" sz="1200" dirty="0" smtClean="0"/>
              <a:t>Source: EESI</a:t>
            </a:r>
            <a:endParaRPr lang="en-US" sz="12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245" y="1464266"/>
            <a:ext cx="7271273" cy="40395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161" y="1967306"/>
            <a:ext cx="4711443" cy="2732637"/>
          </a:xfrm>
          <a:prstGeom prst="rect">
            <a:avLst/>
          </a:prstGeom>
        </p:spPr>
      </p:pic>
    </p:spTree>
    <p:extLst>
      <p:ext uri="{BB962C8B-B14F-4D97-AF65-F5344CB8AC3E}">
        <p14:creationId xmlns:p14="http://schemas.microsoft.com/office/powerpoint/2010/main" val="3777923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746" y="183192"/>
            <a:ext cx="4154254" cy="276837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21" y="3638903"/>
            <a:ext cx="3923620" cy="277269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0735" y="3110550"/>
            <a:ext cx="4763265" cy="317551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8558" r="7749" b="4043"/>
          <a:stretch/>
        </p:blipFill>
        <p:spPr>
          <a:xfrm>
            <a:off x="251661" y="24213"/>
            <a:ext cx="4785560" cy="3086339"/>
          </a:xfrm>
          <a:prstGeom prst="rect">
            <a:avLst/>
          </a:prstGeom>
        </p:spPr>
      </p:pic>
    </p:spTree>
    <p:extLst>
      <p:ext uri="{BB962C8B-B14F-4D97-AF65-F5344CB8AC3E}">
        <p14:creationId xmlns:p14="http://schemas.microsoft.com/office/powerpoint/2010/main" val="401141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TELECOMMUTING AND EMISSIONS	</a:t>
            </a:r>
            <a:endParaRPr lang="en-US" dirty="0"/>
          </a:p>
        </p:txBody>
      </p:sp>
      <p:sp>
        <p:nvSpPr>
          <p:cNvPr id="8" name="Content Placeholder 7"/>
          <p:cNvSpPr>
            <a:spLocks noGrp="1"/>
          </p:cNvSpPr>
          <p:nvPr>
            <p:ph idx="1"/>
          </p:nvPr>
        </p:nvSpPr>
        <p:spPr/>
        <p:txBody>
          <a:bodyPr/>
          <a:lstStyle/>
          <a:p>
            <a:pPr lvl="0"/>
            <a:endParaRPr lang="en-US" dirty="0" smtClean="0"/>
          </a:p>
        </p:txBody>
      </p:sp>
      <p:sp>
        <p:nvSpPr>
          <p:cNvPr id="9" name="Text Placeholder 8"/>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48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99" t="10240" r="82534" b="84106"/>
          <a:stretch/>
        </p:blipFill>
        <p:spPr>
          <a:xfrm>
            <a:off x="3084576" y="2968752"/>
            <a:ext cx="3121152" cy="646176"/>
          </a:xfrm>
          <a:prstGeom prst="rect">
            <a:avLst/>
          </a:prstGeom>
        </p:spPr>
      </p:pic>
    </p:spTree>
    <p:extLst>
      <p:ext uri="{BB962C8B-B14F-4D97-AF65-F5344CB8AC3E}">
        <p14:creationId xmlns:p14="http://schemas.microsoft.com/office/powerpoint/2010/main" val="2863654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POLARIS: Overview</a:t>
            </a:r>
            <a:endParaRPr lang="en-US" dirty="0"/>
          </a:p>
        </p:txBody>
      </p:sp>
      <p:pic>
        <p:nvPicPr>
          <p:cNvPr id="2" name="R96HgRu2D4g"/>
          <p:cNvPicPr>
            <a:picLocks noGrp="1" noRot="1" noChangeAspect="1"/>
          </p:cNvPicPr>
          <p:nvPr>
            <p:ph idx="1"/>
            <a:videoFile r:link="rId1"/>
          </p:nvPr>
        </p:nvPicPr>
        <p:blipFill>
          <a:blip r:embed="rId4"/>
          <a:stretch>
            <a:fillRect/>
          </a:stretch>
        </p:blipFill>
        <p:spPr>
          <a:xfrm>
            <a:off x="771482" y="1733625"/>
            <a:ext cx="7993755" cy="4496487"/>
          </a:xfrm>
          <a:prstGeom prst="rect">
            <a:avLst/>
          </a:prstGeom>
        </p:spPr>
      </p:pic>
      <p:sp>
        <p:nvSpPr>
          <p:cNvPr id="9" name="Text Placeholder 8"/>
          <p:cNvSpPr>
            <a:spLocks noGrp="1"/>
          </p:cNvSpPr>
          <p:nvPr>
            <p:ph type="body" sz="quarter" idx="12"/>
          </p:nvPr>
        </p:nvSpPr>
        <p:spPr/>
        <p:txBody>
          <a:bodyPr/>
          <a:lstStyle/>
          <a:p>
            <a:r>
              <a:rPr lang="en-US" dirty="0" smtClean="0"/>
              <a:t>Agent-based transportation model</a:t>
            </a:r>
            <a:endParaRPr lang="en-US" dirty="0"/>
          </a:p>
        </p:txBody>
      </p:sp>
    </p:spTree>
    <p:extLst>
      <p:ext uri="{BB962C8B-B14F-4D97-AF65-F5344CB8AC3E}">
        <p14:creationId xmlns:p14="http://schemas.microsoft.com/office/powerpoint/2010/main" val="3541734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Template>
  <TotalTime>979</TotalTime>
  <Words>2739</Words>
  <Application>Microsoft Office PowerPoint</Application>
  <PresentationFormat>On-screen Show (4:3)</PresentationFormat>
  <Paragraphs>196</Paragraphs>
  <Slides>22</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Narrow</vt:lpstr>
      <vt:lpstr>Calibri</vt:lpstr>
      <vt:lpstr>Verdana</vt:lpstr>
      <vt:lpstr>Wingdings</vt:lpstr>
      <vt:lpstr>presentation_4x3</vt:lpstr>
      <vt:lpstr>SULI EXPERIENCE: The Link Between Transportation and Building Energy Modeling</vt:lpstr>
      <vt:lpstr>OUTLINE</vt:lpstr>
      <vt:lpstr>PowerPoint Presentation</vt:lpstr>
      <vt:lpstr>ARGONNE NATIONAL LAB</vt:lpstr>
      <vt:lpstr>TOTAL CARBON DIOXIDE EMISSIONS</vt:lpstr>
      <vt:lpstr>PowerPoint Presentation</vt:lpstr>
      <vt:lpstr>TELECOMMUTING AND EMISSIONS </vt:lpstr>
      <vt:lpstr>PowerPoint Presentation</vt:lpstr>
      <vt:lpstr>POLARIS: Overview</vt:lpstr>
      <vt:lpstr>APPLICATIONS</vt:lpstr>
      <vt:lpstr>APPLICATIONS</vt:lpstr>
      <vt:lpstr>TRAVELER AGENT DESIGN</vt:lpstr>
      <vt:lpstr>APPLICATIONS</vt:lpstr>
      <vt:lpstr>PowerPoint Presentation</vt:lpstr>
      <vt:lpstr>ISOModel</vt:lpstr>
      <vt:lpstr>PowerPoint Presentation</vt:lpstr>
      <vt:lpstr>SQL</vt:lpstr>
      <vt:lpstr>PowerPoint Presentation</vt:lpstr>
      <vt:lpstr>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Hollowed, Madeleine Eileen</cp:lastModifiedBy>
  <cp:revision>76</cp:revision>
  <cp:lastPrinted>2017-06-01T18:19:02Z</cp:lastPrinted>
  <dcterms:created xsi:type="dcterms:W3CDTF">2017-05-25T19:58:38Z</dcterms:created>
  <dcterms:modified xsi:type="dcterms:W3CDTF">2017-07-26T19:56:25Z</dcterms:modified>
</cp:coreProperties>
</file>